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647" r:id="rId3"/>
    <p:sldId id="653" r:id="rId4"/>
    <p:sldId id="649" r:id="rId5"/>
    <p:sldId id="651" r:id="rId6"/>
    <p:sldId id="309" r:id="rId7"/>
    <p:sldId id="320" r:id="rId8"/>
    <p:sldId id="639" r:id="rId9"/>
    <p:sldId id="279" r:id="rId10"/>
    <p:sldId id="285" r:id="rId11"/>
    <p:sldId id="284" r:id="rId12"/>
    <p:sldId id="288" r:id="rId13"/>
    <p:sldId id="323" r:id="rId14"/>
    <p:sldId id="324" r:id="rId15"/>
    <p:sldId id="330" r:id="rId16"/>
    <p:sldId id="331" r:id="rId17"/>
    <p:sldId id="325" r:id="rId18"/>
    <p:sldId id="332" r:id="rId19"/>
    <p:sldId id="635" r:id="rId20"/>
    <p:sldId id="654" r:id="rId21"/>
    <p:sldId id="640" r:id="rId22"/>
    <p:sldId id="278" r:id="rId23"/>
    <p:sldId id="313" r:id="rId24"/>
    <p:sldId id="316" r:id="rId25"/>
    <p:sldId id="280" r:id="rId26"/>
    <p:sldId id="282" r:id="rId27"/>
    <p:sldId id="333" r:id="rId28"/>
    <p:sldId id="327" r:id="rId29"/>
    <p:sldId id="641" r:id="rId30"/>
    <p:sldId id="312" r:id="rId31"/>
    <p:sldId id="283" r:id="rId32"/>
    <p:sldId id="277" r:id="rId33"/>
    <p:sldId id="314" r:id="rId34"/>
    <p:sldId id="257" r:id="rId35"/>
    <p:sldId id="646" r:id="rId36"/>
    <p:sldId id="317" r:id="rId37"/>
    <p:sldId id="642" r:id="rId38"/>
    <p:sldId id="292" r:id="rId39"/>
    <p:sldId id="295" r:id="rId40"/>
    <p:sldId id="270" r:id="rId41"/>
    <p:sldId id="637" r:id="rId42"/>
    <p:sldId id="297" r:id="rId43"/>
    <p:sldId id="643" r:id="rId44"/>
    <p:sldId id="299" r:id="rId45"/>
    <p:sldId id="305" r:id="rId46"/>
    <p:sldId id="306" r:id="rId47"/>
    <p:sldId id="272" r:id="rId48"/>
    <p:sldId id="259" r:id="rId49"/>
    <p:sldId id="308" r:id="rId50"/>
    <p:sldId id="307" r:id="rId51"/>
    <p:sldId id="300" r:id="rId52"/>
    <p:sldId id="258" r:id="rId53"/>
    <p:sldId id="301" r:id="rId54"/>
    <p:sldId id="302" r:id="rId55"/>
    <p:sldId id="275" r:id="rId56"/>
    <p:sldId id="273" r:id="rId57"/>
    <p:sldId id="274" r:id="rId58"/>
    <p:sldId id="276" r:id="rId59"/>
    <p:sldId id="638" r:id="rId60"/>
    <p:sldId id="644" r:id="rId61"/>
    <p:sldId id="289" r:id="rId62"/>
    <p:sldId id="335" r:id="rId63"/>
    <p:sldId id="261" r:id="rId64"/>
    <p:sldId id="271" r:id="rId65"/>
    <p:sldId id="263" r:id="rId66"/>
    <p:sldId id="636" r:id="rId67"/>
    <p:sldId id="268" r:id="rId68"/>
    <p:sldId id="286" r:id="rId69"/>
    <p:sldId id="315" r:id="rId7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2505" autoAdjust="0"/>
  </p:normalViewPr>
  <p:slideViewPr>
    <p:cSldViewPr snapToGrid="0">
      <p:cViewPr varScale="1">
        <p:scale>
          <a:sx n="81" d="100"/>
          <a:sy n="81"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09C41-83A3-4E5A-BFB1-6DDC367F9C80}" type="datetimeFigureOut">
              <a:rPr lang="de-DE" smtClean="0"/>
              <a:t>25.10.2023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06EB9-8DAD-4834-AEF2-A24E8D8FAAA9}" type="slidenum">
              <a:rPr lang="de-DE" smtClean="0"/>
              <a:t>‹Nr.›</a:t>
            </a:fld>
            <a:endParaRPr lang="de-DE"/>
          </a:p>
        </p:txBody>
      </p:sp>
    </p:spTree>
    <p:extLst>
      <p:ext uri="{BB962C8B-B14F-4D97-AF65-F5344CB8AC3E}">
        <p14:creationId xmlns:p14="http://schemas.microsoft.com/office/powerpoint/2010/main" val="372631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07/s40211-017-0238-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caritas.de/fuerprofis/presse/pressemeldungen/caritas-klaert-mit-u25-aktion-auf-tiktok-und-instagram-rund-10-millionen-follower-ueber-suizid-auf-ea091544-3f7d-4842-8192-21dc7bfa434a" TargetMode="External"/><Relationship Id="rId3" Type="http://schemas.openxmlformats.org/officeDocument/2006/relationships/hyperlink" Target="https://www.i-med.ac.at/mypoint/news/746067.html" TargetMode="External"/><Relationship Id="rId7" Type="http://schemas.openxmlformats.org/officeDocument/2006/relationships/hyperlink" Target="https://www.cdc.gov/nchs/products/databriefs/db352.ht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jamanetwork.com/journals/jamapediatrics/article-abstract/2737909" TargetMode="External"/><Relationship Id="rId5" Type="http://schemas.openxmlformats.org/officeDocument/2006/relationships/hyperlink" Target="https://www.oekotest.de/freizeit-technik/Kritische-Studie-Social-Media-und-Depressionen-haengen-zusammen-_10762_1.html" TargetMode="External"/><Relationship Id="rId4" Type="http://schemas.openxmlformats.org/officeDocument/2006/relationships/hyperlink" Target="https://link.springer.com/article/10.1007/s11126-019-09630-7"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esundheitsinformation.de/glossar/sensitivitae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gesundheitsinformation.de/glossar/spezifitaet.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e.wikipedia.org/wiki/Weltschmerz" TargetMode="External"/><Relationship Id="rId7" Type="http://schemas.openxmlformats.org/officeDocument/2006/relationships/hyperlink" Target="https://de.wikipedia.org/wiki/Effemination"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de.wikipedia.org/wiki/Androgyn" TargetMode="External"/><Relationship Id="rId5" Type="http://schemas.openxmlformats.org/officeDocument/2006/relationships/hyperlink" Target="https://de.wikipedia.org/wiki/Suizidalit%C3%A4t" TargetMode="External"/><Relationship Id="rId4" Type="http://schemas.openxmlformats.org/officeDocument/2006/relationships/hyperlink" Target="https://de.wikipedia.org/wiki/Selbstverletzendes_Verhalte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de.wikipedia.org/wiki/Legasthenie" TargetMode="External"/><Relationship Id="rId7" Type="http://schemas.openxmlformats.org/officeDocument/2006/relationships/hyperlink" Target="https://de.wikipedia.org/wiki/Tiefgreifende_Entwicklungsst%C3%B6rung"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de.wikipedia.org/wiki/Entwicklungsst%C3%B6rung" TargetMode="External"/><Relationship Id="rId5" Type="http://schemas.openxmlformats.org/officeDocument/2006/relationships/hyperlink" Target="https://de.wikipedia.org/wiki/Intelligenzminderung" TargetMode="External"/><Relationship Id="rId4" Type="http://schemas.openxmlformats.org/officeDocument/2006/relationships/hyperlink" Target="https://de.wikipedia.org/wiki/Intelligenz"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Jugendseite: </a:t>
            </a:r>
          </a:p>
          <a:p>
            <a:r>
              <a:rPr lang="de-DE" dirty="0"/>
              <a:t>10 Betten offen </a:t>
            </a:r>
          </a:p>
          <a:p>
            <a:r>
              <a:rPr lang="de-DE" dirty="0"/>
              <a:t>5 Intensiv</a:t>
            </a:r>
          </a:p>
          <a:p>
            <a:r>
              <a:rPr lang="de-DE" dirty="0"/>
              <a:t>Kinderseite:</a:t>
            </a:r>
          </a:p>
          <a:p>
            <a:r>
              <a:rPr lang="de-DE" dirty="0"/>
              <a:t>10 Betten  </a:t>
            </a:r>
          </a:p>
          <a:p>
            <a:r>
              <a:rPr lang="de-DE" dirty="0" err="1"/>
              <a:t>Mutterkindeinheit</a:t>
            </a:r>
            <a:endParaRPr lang="de-DE" dirty="0"/>
          </a:p>
          <a:p>
            <a:endParaRPr lang="de-DE" dirty="0"/>
          </a:p>
        </p:txBody>
      </p:sp>
      <p:sp>
        <p:nvSpPr>
          <p:cNvPr id="4" name="Foliennummernplatzhalter 3"/>
          <p:cNvSpPr>
            <a:spLocks noGrp="1"/>
          </p:cNvSpPr>
          <p:nvPr>
            <p:ph type="sldNum" sz="quarter" idx="10"/>
          </p:nvPr>
        </p:nvSpPr>
        <p:spPr/>
        <p:txBody>
          <a:bodyPr/>
          <a:lstStyle/>
          <a:p>
            <a:fld id="{C8706EB9-8DAD-4834-AEF2-A24E8D8FAAA9}" type="slidenum">
              <a:rPr lang="de-DE" smtClean="0"/>
              <a:t>2</a:t>
            </a:fld>
            <a:endParaRPr lang="de-DE"/>
          </a:p>
        </p:txBody>
      </p:sp>
    </p:spTree>
    <p:extLst>
      <p:ext uri="{BB962C8B-B14F-4D97-AF65-F5344CB8AC3E}">
        <p14:creationId xmlns:p14="http://schemas.microsoft.com/office/powerpoint/2010/main" val="353128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14</a:t>
            </a:fld>
            <a:endParaRPr lang="de-DE"/>
          </a:p>
        </p:txBody>
      </p:sp>
    </p:spTree>
    <p:extLst>
      <p:ext uri="{BB962C8B-B14F-4D97-AF65-F5344CB8AC3E}">
        <p14:creationId xmlns:p14="http://schemas.microsoft.com/office/powerpoint/2010/main" val="372621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15</a:t>
            </a:fld>
            <a:endParaRPr lang="de-DE"/>
          </a:p>
        </p:txBody>
      </p:sp>
    </p:spTree>
    <p:extLst>
      <p:ext uri="{BB962C8B-B14F-4D97-AF65-F5344CB8AC3E}">
        <p14:creationId xmlns:p14="http://schemas.microsoft.com/office/powerpoint/2010/main" val="139437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17</a:t>
            </a:fld>
            <a:endParaRPr lang="de-DE"/>
          </a:p>
        </p:txBody>
      </p:sp>
    </p:spTree>
    <p:extLst>
      <p:ext uri="{BB962C8B-B14F-4D97-AF65-F5344CB8AC3E}">
        <p14:creationId xmlns:p14="http://schemas.microsoft.com/office/powerpoint/2010/main" val="5436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Freundlicher Genehmigung entlehnt von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accent1">
                    <a:lumMod val="75000"/>
                  </a:schemeClr>
                </a:solidFill>
                <a:latin typeface="Avenir Book" panose="02000503020000020003" pitchFamily="2" charset="0"/>
                <a:cs typeface="Calibri"/>
              </a:rPr>
              <a:t>Univ.-Prof. Dr. Christoph </a:t>
            </a:r>
            <a:r>
              <a:rPr lang="de-DE" sz="1200" dirty="0" err="1">
                <a:solidFill>
                  <a:schemeClr val="accent1">
                    <a:lumMod val="75000"/>
                  </a:schemeClr>
                </a:solidFill>
                <a:latin typeface="Avenir Book" panose="02000503020000020003" pitchFamily="2" charset="0"/>
                <a:cs typeface="Calibri"/>
              </a:rPr>
              <a:t>Pieh</a:t>
            </a:r>
            <a:r>
              <a:rPr lang="de-DE" sz="1200" dirty="0">
                <a:solidFill>
                  <a:schemeClr val="accent1">
                    <a:lumMod val="75000"/>
                  </a:schemeClr>
                </a:solidFill>
                <a:latin typeface="Avenir Book" panose="02000503020000020003" pitchFamily="2" charset="0"/>
                <a:cs typeface="Calibri"/>
              </a:rPr>
              <a:t> </a:t>
            </a:r>
            <a:r>
              <a:rPr lang="de-DE" sz="1200" dirty="0" err="1">
                <a:solidFill>
                  <a:schemeClr val="accent1">
                    <a:lumMod val="75000"/>
                  </a:schemeClr>
                </a:solidFill>
                <a:latin typeface="Avenir Book" panose="02000503020000020003" pitchFamily="2" charset="0"/>
                <a:cs typeface="Calibri"/>
              </a:rPr>
              <a:t>universität</a:t>
            </a:r>
            <a:r>
              <a:rPr lang="de-DE" sz="1200" dirty="0">
                <a:solidFill>
                  <a:schemeClr val="accent1">
                    <a:lumMod val="75000"/>
                  </a:schemeClr>
                </a:solidFill>
                <a:latin typeface="Avenir Book" panose="02000503020000020003" pitchFamily="2" charset="0"/>
                <a:cs typeface="Calibri"/>
              </a:rPr>
              <a:t> Krems</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18</a:t>
            </a:fld>
            <a:endParaRPr lang="de-DE"/>
          </a:p>
        </p:txBody>
      </p:sp>
    </p:spTree>
    <p:extLst>
      <p:ext uri="{BB962C8B-B14F-4D97-AF65-F5344CB8AC3E}">
        <p14:creationId xmlns:p14="http://schemas.microsoft.com/office/powerpoint/2010/main" val="325671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19</a:t>
            </a:fld>
            <a:endParaRPr lang="de-DE"/>
          </a:p>
        </p:txBody>
      </p:sp>
    </p:spTree>
    <p:extLst>
      <p:ext uri="{BB962C8B-B14F-4D97-AF65-F5344CB8AC3E}">
        <p14:creationId xmlns:p14="http://schemas.microsoft.com/office/powerpoint/2010/main" val="400305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Die Anzahl der Betroffenen wird Epidemiologischen Studien erfasst. Also auch von Studien abhängig die Anzahl der Betroffenen erhebt. Nicht nur Stationär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[3]Fuchs, M., </a:t>
            </a:r>
            <a:r>
              <a:rPr lang="de-DE" sz="1200" b="1"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Karwautz</a:t>
            </a:r>
            <a:r>
              <a:rPr lang="de-DE" sz="1200" b="1"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A. Epidemiologie psychischer Störungen bei Kindern und Jugendlichen. </a:t>
            </a:r>
            <a:r>
              <a:rPr lang="de-DE" sz="1200" b="1" i="1" dirty="0" err="1">
                <a:effectLst/>
                <a:latin typeface="Calibri" panose="020F0502020204030204" pitchFamily="34" charset="0"/>
                <a:ea typeface="Calibri" panose="020F0502020204030204" pitchFamily="34" charset="0"/>
                <a:cs typeface="Times New Roman" panose="02020603050405020304" pitchFamily="18" charset="0"/>
              </a:rPr>
              <a:t>Neuropsychiatr</a:t>
            </a:r>
            <a:r>
              <a:rPr lang="de-DE" sz="1200" b="1" dirty="0">
                <a:effectLst/>
                <a:latin typeface="Calibri" panose="020F0502020204030204" pitchFamily="34" charset="0"/>
                <a:ea typeface="Calibri" panose="020F0502020204030204" pitchFamily="34" charset="0"/>
                <a:cs typeface="Times New Roman" panose="02020603050405020304" pitchFamily="18" charset="0"/>
              </a:rPr>
              <a:t> 31, 96–102 (2017). </a:t>
            </a:r>
            <a:r>
              <a:rPr lang="de-DE"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https://doi.org/10.1007/s40211-017-0238-x</a:t>
            </a:r>
            <a:r>
              <a:rPr lang="de-DE"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[3]</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r>
              <a:rPr lang="de-DE" dirty="0"/>
              <a:t>Eine narrative Übersichtsarbeit unter Berücksichtigung österreichischer Daten (komme später noch spezieller </a:t>
            </a:r>
          </a:p>
        </p:txBody>
      </p:sp>
      <p:sp>
        <p:nvSpPr>
          <p:cNvPr id="4" name="Foliennummernplatzhalter 3"/>
          <p:cNvSpPr>
            <a:spLocks noGrp="1"/>
          </p:cNvSpPr>
          <p:nvPr>
            <p:ph type="sldNum" sz="quarter" idx="5"/>
          </p:nvPr>
        </p:nvSpPr>
        <p:spPr/>
        <p:txBody>
          <a:bodyPr/>
          <a:lstStyle/>
          <a:p>
            <a:fld id="{C8706EB9-8DAD-4834-AEF2-A24E8D8FAAA9}" type="slidenum">
              <a:rPr lang="de-DE" smtClean="0"/>
              <a:t>21</a:t>
            </a:fld>
            <a:endParaRPr lang="de-DE"/>
          </a:p>
        </p:txBody>
      </p:sp>
    </p:spTree>
    <p:extLst>
      <p:ext uri="{BB962C8B-B14F-4D97-AF65-F5344CB8AC3E}">
        <p14:creationId xmlns:p14="http://schemas.microsoft.com/office/powerpoint/2010/main" val="240327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Mediationseffekte </a:t>
            </a:r>
          </a:p>
          <a:p>
            <a:r>
              <a:rPr lang="de-DE" dirty="0"/>
              <a:t>Moderationseffekte (psychische Wohlbefinden – beengte Wohnverhältnisse, Moderiert von Länge Lockdown  !!!)</a:t>
            </a:r>
          </a:p>
          <a:p>
            <a:endParaRPr lang="de-DE" dirty="0"/>
          </a:p>
          <a:p>
            <a:r>
              <a:rPr lang="de-DE" dirty="0"/>
              <a:t>COVID: Faktoren die die mentale Gesundheit von </a:t>
            </a:r>
            <a:r>
              <a:rPr lang="de-DE" dirty="0" err="1"/>
              <a:t>KuJ</a:t>
            </a:r>
            <a:r>
              <a:rPr lang="de-DE" dirty="0"/>
              <a:t> positiv beeinflussen fallen weg: Schule- Coping mit Peers</a:t>
            </a:r>
          </a:p>
          <a:p>
            <a:r>
              <a:rPr lang="de-DE" dirty="0"/>
              <a:t>Andere Faktoren werden verstärkt: beengte Wohnverhältnisse</a:t>
            </a:r>
          </a:p>
          <a:p>
            <a:endParaRPr lang="de-DE" dirty="0"/>
          </a:p>
          <a:p>
            <a:r>
              <a:rPr lang="de-DE" dirty="0">
                <a:hlinkClick r:id="rId3"/>
              </a:rPr>
              <a:t>erklärt</a:t>
            </a:r>
            <a:r>
              <a:rPr lang="de-DE" b="1" dirty="0">
                <a:hlinkClick r:id="rId3"/>
              </a:rPr>
              <a:t> Kathrin </a:t>
            </a:r>
            <a:r>
              <a:rPr lang="de-DE" b="1" dirty="0" err="1">
                <a:hlinkClick r:id="rId3"/>
              </a:rPr>
              <a:t>Sevecke</a:t>
            </a:r>
            <a:r>
              <a:rPr lang="de-DE" dirty="0"/>
              <a:t>, Direktorin der Universitätsklinik </a:t>
            </a:r>
            <a:r>
              <a:rPr lang="de-DE" dirty="0" err="1"/>
              <a:t>für</a:t>
            </a:r>
            <a:r>
              <a:rPr lang="de-DE" dirty="0"/>
              <a:t> Kinder- und Jugendpsychiatrie an der Medizinischen Universität Innsbruck. </a:t>
            </a:r>
            <a:r>
              <a:rPr lang="de-DE" b="1" dirty="0"/>
              <a:t>3 verschiedene Effekte</a:t>
            </a:r>
          </a:p>
          <a:p>
            <a:r>
              <a:rPr lang="de-DE" dirty="0"/>
              <a:t>1.) kleine Gruppe, die </a:t>
            </a:r>
            <a:r>
              <a:rPr lang="de-DE" b="1" dirty="0"/>
              <a:t>vom Lockdown selbst eher profitiert: </a:t>
            </a:r>
            <a:r>
              <a:rPr lang="de-DE" dirty="0"/>
              <a:t>Schule großen Leistungsdruck </a:t>
            </a:r>
            <a:r>
              <a:rPr lang="de-DE" dirty="0" err="1"/>
              <a:t>verspürten</a:t>
            </a:r>
            <a:r>
              <a:rPr lang="de-DE" dirty="0"/>
              <a:t> oder gemobbt wurden : kurze Entlastung , dann aber noch schwieriger in die Schule zu finden nach Corona</a:t>
            </a:r>
          </a:p>
          <a:p>
            <a:r>
              <a:rPr lang="de-DE" dirty="0"/>
              <a:t>2.) fehlenden Zugang zu sozialen Medien und zum Internet die </a:t>
            </a:r>
            <a:r>
              <a:rPr lang="de-DE" b="1" dirty="0"/>
              <a:t>Anbindung an den Unterricht verloren</a:t>
            </a:r>
            <a:r>
              <a:rPr lang="de-DE" dirty="0"/>
              <a:t> </a:t>
            </a:r>
          </a:p>
          <a:p>
            <a:r>
              <a:rPr lang="de-DE" dirty="0"/>
              <a:t>3.) „in hoch pathologischen familiären Strukturen leben. Wir haben in dieser Zeit viele </a:t>
            </a:r>
            <a:r>
              <a:rPr lang="de-DE" b="1" dirty="0"/>
              <a:t>akute Belastungssituationen und Notfälle</a:t>
            </a:r>
            <a:r>
              <a:rPr lang="de-DE" dirty="0"/>
              <a:t> aufgrund von familiären Auseinandersetzungen </a:t>
            </a:r>
          </a:p>
          <a:p>
            <a:r>
              <a:rPr lang="de-DE" dirty="0"/>
              <a:t>4.) Entwicklungsneuropsychologin </a:t>
            </a:r>
            <a:r>
              <a:rPr lang="de-DE" b="1" dirty="0"/>
              <a:t>Anja Karlmeier</a:t>
            </a:r>
            <a:r>
              <a:rPr lang="de-DE" dirty="0"/>
              <a:t>, die die Beratungsstelle </a:t>
            </a:r>
            <a:r>
              <a:rPr lang="de-DE" dirty="0" err="1"/>
              <a:t>für</a:t>
            </a:r>
            <a:r>
              <a:rPr lang="de-DE" dirty="0"/>
              <a:t> Kinder, Jugendliche und Eltern der Bodelschwinghschen Stiftungen Bethel </a:t>
            </a:r>
          </a:p>
          <a:p>
            <a:r>
              <a:rPr lang="de-DE" dirty="0"/>
              <a:t>zwischen elf und 14 Jahren, die in einer </a:t>
            </a:r>
            <a:r>
              <a:rPr lang="de-DE" b="1" dirty="0"/>
              <a:t>kritischen Entwicklungsphase</a:t>
            </a:r>
            <a:r>
              <a:rPr lang="de-DE" dirty="0"/>
              <a:t> sind. In der </a:t>
            </a:r>
            <a:r>
              <a:rPr lang="de-DE" b="1" dirty="0"/>
              <a:t>Vorpubertät und </a:t>
            </a:r>
            <a:r>
              <a:rPr lang="de-DE" b="1" dirty="0" err="1"/>
              <a:t>frühen</a:t>
            </a:r>
            <a:r>
              <a:rPr lang="de-DE" b="1" dirty="0"/>
              <a:t> Pubertät</a:t>
            </a:r>
            <a:r>
              <a:rPr lang="de-DE" dirty="0"/>
              <a:t> wird alles eingerissen, was zuvor schon aufgebaut wurde: die Hirnentwicklung und die bisherigen Bindungen</a:t>
            </a:r>
          </a:p>
          <a:p>
            <a:endParaRPr lang="de-DE" dirty="0"/>
          </a:p>
          <a:p>
            <a:r>
              <a:rPr lang="de-DE" dirty="0"/>
              <a:t>Wunsch, mit Freunden in Verbindung zu bleiben, stieg der Medienkonsum bei Kindern und Jugendlichen</a:t>
            </a:r>
          </a:p>
          <a:p>
            <a:r>
              <a:rPr lang="de-DE" dirty="0"/>
              <a:t>„Stärkere Mediennutzung = mehr psychische Probleme“ scheint bei näherer Betrachtung aber keine allgemeine </a:t>
            </a:r>
            <a:r>
              <a:rPr lang="de-DE" dirty="0" err="1"/>
              <a:t>Gültigkeit</a:t>
            </a:r>
            <a:r>
              <a:rPr lang="de-DE" dirty="0"/>
              <a:t> zu haben</a:t>
            </a:r>
          </a:p>
          <a:p>
            <a:endParaRPr lang="de-DE" dirty="0"/>
          </a:p>
          <a:p>
            <a:r>
              <a:rPr lang="de-DE" dirty="0">
                <a:hlinkClick r:id="rId4"/>
              </a:rPr>
              <a:t>höhere </a:t>
            </a:r>
            <a:r>
              <a:rPr lang="de-DE" dirty="0" err="1">
                <a:hlinkClick r:id="rId4"/>
              </a:rPr>
              <a:t>Social</a:t>
            </a:r>
            <a:r>
              <a:rPr lang="de-DE" dirty="0">
                <a:hlinkClick r:id="rId4"/>
              </a:rPr>
              <a:t>-Media-Nutzung ein geringeres psychisches Wohlbefinden bedinge</a:t>
            </a:r>
            <a:r>
              <a:rPr lang="de-DE" dirty="0"/>
              <a:t>, und sich </a:t>
            </a:r>
            <a:r>
              <a:rPr lang="de-DE" dirty="0">
                <a:hlinkClick r:id="rId5"/>
              </a:rPr>
              <a:t>starke </a:t>
            </a:r>
            <a:r>
              <a:rPr lang="de-DE" dirty="0" err="1">
                <a:hlinkClick r:id="rId5"/>
              </a:rPr>
              <a:t>Social</a:t>
            </a:r>
            <a:r>
              <a:rPr lang="de-DE" dirty="0">
                <a:hlinkClick r:id="rId5"/>
              </a:rPr>
              <a:t>-Media-Nutzung negativ auf das </a:t>
            </a:r>
            <a:r>
              <a:rPr lang="de-DE" dirty="0" err="1">
                <a:hlinkClick r:id="rId5"/>
              </a:rPr>
              <a:t>Selbstwertgefühl</a:t>
            </a:r>
            <a:r>
              <a:rPr lang="de-DE" dirty="0">
                <a:hlinkClick r:id="rId5"/>
              </a:rPr>
              <a:t> auswirkt</a:t>
            </a:r>
            <a:r>
              <a:rPr lang="de-DE" dirty="0"/>
              <a:t>. </a:t>
            </a:r>
            <a:r>
              <a:rPr lang="de-DE" dirty="0" err="1"/>
              <a:t>Natürlich</a:t>
            </a:r>
            <a:r>
              <a:rPr lang="de-DE" dirty="0"/>
              <a:t> kann es aber auch sein, dass vor allem die Jugendlichen, die bereits ein geringes </a:t>
            </a:r>
            <a:r>
              <a:rPr lang="de-DE" dirty="0" err="1"/>
              <a:t>Selbstwertgefühl</a:t>
            </a:r>
            <a:r>
              <a:rPr lang="de-DE" dirty="0"/>
              <a:t> an den Tag legen, mehr Zeit in den Social-Media-Kanälen verbringen – diese Effekte könnten sich gegenseitig verstärken, </a:t>
            </a:r>
            <a:r>
              <a:rPr lang="de-DE" dirty="0">
                <a:hlinkClick r:id="rId6"/>
              </a:rPr>
              <a:t>so die Forscher</a:t>
            </a:r>
            <a:r>
              <a:rPr lang="de-DE" dirty="0"/>
              <a:t>.  (Henne Ei Frage)</a:t>
            </a:r>
          </a:p>
          <a:p>
            <a:endParaRPr lang="de-DE" dirty="0"/>
          </a:p>
          <a:p>
            <a:pPr marL="0" indent="0">
              <a:buNone/>
            </a:pPr>
            <a:r>
              <a:rPr lang="de-DE" dirty="0"/>
              <a:t>Generation Z zwar einerseits stärker mental herausgefordert ist als jede andere Generation vor ihr – so sind in den USA die Suizidraten der 10- bis 24-Jährigen zwischen 2007 und 2017 um </a:t>
            </a:r>
            <a:r>
              <a:rPr lang="de-DE" dirty="0">
                <a:hlinkClick r:id="rId7"/>
              </a:rPr>
              <a:t>56 Prozent angestiegen</a:t>
            </a:r>
            <a:r>
              <a:rPr lang="de-DE" dirty="0"/>
              <a:t> und in Deutschland stellt Suizid die </a:t>
            </a:r>
            <a:r>
              <a:rPr lang="de-DE" dirty="0">
                <a:hlinkClick r:id="rId8"/>
              </a:rPr>
              <a:t>zweithäufigste Todesursache</a:t>
            </a:r>
            <a:r>
              <a:rPr lang="de-DE" dirty="0"/>
              <a:t> bei den unter 25-Jährigen dar. </a:t>
            </a:r>
          </a:p>
          <a:p>
            <a:pPr marL="0" indent="0">
              <a:buNone/>
            </a:pPr>
            <a:r>
              <a:rPr lang="de-DE" dirty="0"/>
              <a:t>Andererseits holen sich diese jungen Menschen aber auch mehr Hilfe, als das Jugendliche in </a:t>
            </a:r>
            <a:r>
              <a:rPr lang="de-DE" dirty="0" err="1"/>
              <a:t>früheren</a:t>
            </a:r>
            <a:r>
              <a:rPr lang="de-DE" dirty="0"/>
              <a:t> Zeiten getan haben.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Andererseits holen sich diese jungen Menschen aber auch mehr Hilfe, als das Jugendliche in </a:t>
            </a:r>
            <a:r>
              <a:rPr lang="de-DE" dirty="0" err="1"/>
              <a:t>früheren</a:t>
            </a:r>
            <a:r>
              <a:rPr lang="de-DE" dirty="0"/>
              <a:t> Zeiten getan haben.</a:t>
            </a:r>
          </a:p>
          <a:p>
            <a:endParaRPr lang="de-DE" dirty="0"/>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22</a:t>
            </a:fld>
            <a:endParaRPr lang="de-DE"/>
          </a:p>
        </p:txBody>
      </p:sp>
    </p:spTree>
    <p:extLst>
      <p:ext uri="{BB962C8B-B14F-4D97-AF65-F5344CB8AC3E}">
        <p14:creationId xmlns:p14="http://schemas.microsoft.com/office/powerpoint/2010/main" val="2573227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Asperger</a:t>
            </a:r>
            <a:r>
              <a:rPr lang="de-DE" dirty="0"/>
              <a:t> ohne frühkindliche Symptome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Besseres Verständnis von Psychopathologie !!!</a:t>
            </a:r>
          </a:p>
          <a:p>
            <a:r>
              <a:rPr lang="de-DE" dirty="0"/>
              <a:t>Autismus: </a:t>
            </a:r>
            <a:r>
              <a:rPr lang="de-DE" dirty="0" err="1"/>
              <a:t>schwierigkeiten</a:t>
            </a:r>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23</a:t>
            </a:fld>
            <a:endParaRPr lang="de-DE"/>
          </a:p>
        </p:txBody>
      </p:sp>
    </p:spTree>
    <p:extLst>
      <p:ext uri="{BB962C8B-B14F-4D97-AF65-F5344CB8AC3E}">
        <p14:creationId xmlns:p14="http://schemas.microsoft.com/office/powerpoint/2010/main" val="320160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Hinweise dass sie besser sichtbar werden ! ob Häufiger oder weniger Häufig: nicht ganz einfach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Sensibilität, verbesserte System !, Zeitgeist: Mediennutzung, Drogenkonsum steigt, ADHS und </a:t>
            </a:r>
            <a:r>
              <a:rPr lang="de-DE"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Leistungsgeselschaft</a:t>
            </a: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besseres Verständnis von Psychopathologie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einer kleinen Gruppe von Kindern und vor allem Jugendlichen von ca. 1,8 % eine bipolare Störung nach „klassischem Verständnis“ tatsächlich feststellbar ist und im Längsschnitt diagnostisch stabil bleibt</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24</a:t>
            </a:fld>
            <a:endParaRPr lang="de-DE"/>
          </a:p>
        </p:txBody>
      </p:sp>
    </p:spTree>
    <p:extLst>
      <p:ext uri="{BB962C8B-B14F-4D97-AF65-F5344CB8AC3E}">
        <p14:creationId xmlns:p14="http://schemas.microsoft.com/office/powerpoint/2010/main" val="2530623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 </a:t>
            </a:r>
            <a:r>
              <a:rPr lang="en-GB" sz="1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Barkmann</a:t>
            </a:r>
            <a:r>
              <a:rPr lang="en-GB"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 Schulte-</a:t>
            </a:r>
            <a:r>
              <a:rPr lang="en-GB" sz="1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Markwort</a:t>
            </a:r>
            <a:r>
              <a:rPr lang="en-GB"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 Prevalence of emotional and behavioural disorders in German children and adolescents: a meta-analysis. </a:t>
            </a:r>
            <a:r>
              <a:rPr lang="de-DE"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 </a:t>
            </a:r>
            <a:r>
              <a:rPr lang="de-DE" sz="1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Epidemiol</a:t>
            </a:r>
            <a:r>
              <a:rPr lang="de-DE"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Community Health. 2012;66(3):194–203.)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r>
              <a:rPr lang="de-DE" dirty="0"/>
              <a:t>Generell im ICD-11 Diskussion über PS Diagnostik auch im Jugendalter – Absehbar Anstieg PS Diagnosen: nicht mehr spezifisch möglich aber netto mehr </a:t>
            </a:r>
          </a:p>
        </p:txBody>
      </p:sp>
      <p:sp>
        <p:nvSpPr>
          <p:cNvPr id="4" name="Foliennummernplatzhalter 3"/>
          <p:cNvSpPr>
            <a:spLocks noGrp="1"/>
          </p:cNvSpPr>
          <p:nvPr>
            <p:ph type="sldNum" sz="quarter" idx="5"/>
          </p:nvPr>
        </p:nvSpPr>
        <p:spPr/>
        <p:txBody>
          <a:bodyPr/>
          <a:lstStyle/>
          <a:p>
            <a:fld id="{C8706EB9-8DAD-4834-AEF2-A24E8D8FAAA9}" type="slidenum">
              <a:rPr lang="de-DE" smtClean="0"/>
              <a:t>25</a:t>
            </a:fld>
            <a:endParaRPr lang="de-DE"/>
          </a:p>
        </p:txBody>
      </p:sp>
    </p:spTree>
    <p:extLst>
      <p:ext uri="{BB962C8B-B14F-4D97-AF65-F5344CB8AC3E}">
        <p14:creationId xmlns:p14="http://schemas.microsoft.com/office/powerpoint/2010/main" val="68231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Mauer Logo, Layout, Formatierung</a:t>
            </a:r>
          </a:p>
        </p:txBody>
      </p:sp>
      <p:sp>
        <p:nvSpPr>
          <p:cNvPr id="4" name="Foliennummernplatzhalter 3"/>
          <p:cNvSpPr>
            <a:spLocks noGrp="1"/>
          </p:cNvSpPr>
          <p:nvPr>
            <p:ph type="sldNum" sz="quarter" idx="5"/>
          </p:nvPr>
        </p:nvSpPr>
        <p:spPr/>
        <p:txBody>
          <a:bodyPr/>
          <a:lstStyle/>
          <a:p>
            <a:fld id="{C8706EB9-8DAD-4834-AEF2-A24E8D8FAAA9}" type="slidenum">
              <a:rPr lang="de-DE" smtClean="0"/>
              <a:t>5</a:t>
            </a:fld>
            <a:endParaRPr lang="de-DE"/>
          </a:p>
        </p:txBody>
      </p:sp>
    </p:spTree>
    <p:extLst>
      <p:ext uri="{BB962C8B-B14F-4D97-AF65-F5344CB8AC3E}">
        <p14:creationId xmlns:p14="http://schemas.microsoft.com/office/powerpoint/2010/main" val="408634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26</a:t>
            </a:fld>
            <a:endParaRPr lang="de-DE"/>
          </a:p>
        </p:txBody>
      </p:sp>
    </p:spTree>
    <p:extLst>
      <p:ext uri="{BB962C8B-B14F-4D97-AF65-F5344CB8AC3E}">
        <p14:creationId xmlns:p14="http://schemas.microsoft.com/office/powerpoint/2010/main" val="3204620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F0000"/>
                </a:solidFill>
                <a:latin typeface="Calibri" panose="020F0502020204030204" pitchFamily="34" charset="0"/>
                <a:cs typeface="Times New Roman" panose="02020603050405020304" pitchFamily="18" charset="0"/>
              </a:rPr>
              <a:t>Bio-Psycho-Sozial</a:t>
            </a:r>
            <a:endParaRPr lang="de-DE" b="1" dirty="0">
              <a:solidFill>
                <a:srgbClr val="FF0000"/>
              </a:solidFill>
            </a:endParaRPr>
          </a:p>
          <a:p>
            <a:r>
              <a:rPr lang="de-DE" dirty="0"/>
              <a:t>Bio: Akzeleration !!!, Sportlichkeit </a:t>
            </a:r>
          </a:p>
          <a:p>
            <a:r>
              <a:rPr lang="de-DE" dirty="0"/>
              <a:t>Sozial: es wird akzeptiert über Psychische </a:t>
            </a:r>
            <a:r>
              <a:rPr lang="de-DE" dirty="0" err="1"/>
              <a:t>Scbhwierigkeiten</a:t>
            </a:r>
            <a:r>
              <a:rPr lang="de-DE" dirty="0"/>
              <a:t> zu sprechen  - Medien: Filme </a:t>
            </a:r>
          </a:p>
          <a:p>
            <a:r>
              <a:rPr lang="de-DE" dirty="0"/>
              <a:t>Nach </a:t>
            </a:r>
            <a:r>
              <a:rPr lang="de-DE" dirty="0" err="1"/>
              <a:t>wievor</a:t>
            </a:r>
            <a:r>
              <a:rPr lang="de-DE" dirty="0"/>
              <a:t> Stigmatisierung ein Problem </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27</a:t>
            </a:fld>
            <a:endParaRPr lang="de-DE"/>
          </a:p>
        </p:txBody>
      </p:sp>
    </p:spTree>
    <p:extLst>
      <p:ext uri="{BB962C8B-B14F-4D97-AF65-F5344CB8AC3E}">
        <p14:creationId xmlns:p14="http://schemas.microsoft.com/office/powerpoint/2010/main" val="2721560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Zeitpunkt der Erhebung, regionale Unterschiede ändern Ergebnis nicht maßgeblich </a:t>
            </a:r>
            <a:endParaRPr lang="de-D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subjektive öffentliche Wahrnehmung einer weltweiten Zunahme jugendlicher psychischer Störungen (zumindest für den Beobachtungszeitraum 1985–2012) </a:t>
            </a:r>
            <a:r>
              <a:rPr lang="de-DE"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relativ konstante Häufigkeit </a:t>
            </a:r>
            <a:r>
              <a:rPr lang="de-DE" sz="1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psy</a:t>
            </a:r>
            <a:r>
              <a:rPr lang="de-DE"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Erkrankungen</a:t>
            </a:r>
          </a:p>
          <a:p>
            <a:r>
              <a:rPr lang="de-DE" dirty="0"/>
              <a:t>[2] weltweite Erhebung von 2008</a:t>
            </a:r>
          </a:p>
        </p:txBody>
      </p:sp>
      <p:sp>
        <p:nvSpPr>
          <p:cNvPr id="4" name="Foliennummernplatzhalter 3"/>
          <p:cNvSpPr>
            <a:spLocks noGrp="1"/>
          </p:cNvSpPr>
          <p:nvPr>
            <p:ph type="sldNum" sz="quarter" idx="5"/>
          </p:nvPr>
        </p:nvSpPr>
        <p:spPr/>
        <p:txBody>
          <a:bodyPr/>
          <a:lstStyle/>
          <a:p>
            <a:fld id="{C8706EB9-8DAD-4834-AEF2-A24E8D8FAAA9}" type="slidenum">
              <a:rPr lang="de-DE" smtClean="0"/>
              <a:t>29</a:t>
            </a:fld>
            <a:endParaRPr lang="de-DE"/>
          </a:p>
        </p:txBody>
      </p:sp>
    </p:spTree>
    <p:extLst>
      <p:ext uri="{BB962C8B-B14F-4D97-AF65-F5344CB8AC3E}">
        <p14:creationId xmlns:p14="http://schemas.microsoft.com/office/powerpoint/2010/main" val="295468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dirty="0">
                <a:solidFill>
                  <a:srgbClr val="333333"/>
                </a:solidFill>
                <a:effectLst/>
                <a:latin typeface="-apple-system"/>
              </a:rPr>
              <a:t>[13] Ravens-</a:t>
            </a:r>
            <a:r>
              <a:rPr lang="de-DE" sz="1800" b="0" i="0" dirty="0" err="1">
                <a:solidFill>
                  <a:srgbClr val="333333"/>
                </a:solidFill>
                <a:effectLst/>
                <a:latin typeface="-apple-system"/>
              </a:rPr>
              <a:t>Sieberer</a:t>
            </a:r>
            <a:r>
              <a:rPr lang="de-DE" sz="1800" b="0" i="0" dirty="0">
                <a:solidFill>
                  <a:srgbClr val="333333"/>
                </a:solidFill>
                <a:effectLst/>
                <a:latin typeface="-apple-system"/>
              </a:rPr>
              <a:t>, U., Kaman, A., Otto, C. </a:t>
            </a:r>
            <a:r>
              <a:rPr lang="de-DE" sz="1800" b="0" i="1" dirty="0">
                <a:solidFill>
                  <a:srgbClr val="333333"/>
                </a:solidFill>
                <a:effectLst/>
                <a:latin typeface="-apple-system"/>
              </a:rPr>
              <a:t>et al.</a:t>
            </a:r>
            <a:r>
              <a:rPr lang="de-DE" sz="1800" b="0" i="0" dirty="0">
                <a:solidFill>
                  <a:srgbClr val="333333"/>
                </a:solidFill>
                <a:effectLst/>
                <a:latin typeface="-apple-system"/>
              </a:rPr>
              <a:t> Seelische Gesundheit und psychische Belastungen von Kindern und Jugendlichen in der ersten Welle der COVID-19-Pandemie – Ergebnisse der COPSY-Studie. </a:t>
            </a:r>
            <a:r>
              <a:rPr lang="de-DE" sz="1800" b="0" i="1" dirty="0" err="1">
                <a:solidFill>
                  <a:srgbClr val="333333"/>
                </a:solidFill>
                <a:effectLst/>
                <a:latin typeface="-apple-system"/>
              </a:rPr>
              <a:t>Bundesgesundheitsbl</a:t>
            </a:r>
            <a:r>
              <a:rPr lang="de-DE" sz="1800" b="0" i="0" dirty="0">
                <a:solidFill>
                  <a:srgbClr val="333333"/>
                </a:solidFill>
                <a:effectLst/>
                <a:latin typeface="-apple-system"/>
              </a:rPr>
              <a:t> </a:t>
            </a:r>
            <a:r>
              <a:rPr lang="de-DE" sz="1800" b="1" i="0" dirty="0">
                <a:solidFill>
                  <a:srgbClr val="333333"/>
                </a:solidFill>
                <a:effectLst/>
                <a:latin typeface="-apple-system"/>
              </a:rPr>
              <a:t>64</a:t>
            </a:r>
            <a:r>
              <a:rPr lang="de-DE" sz="1800" b="0" i="0" dirty="0">
                <a:solidFill>
                  <a:srgbClr val="333333"/>
                </a:solidFill>
                <a:effectLst/>
                <a:latin typeface="-apple-system"/>
              </a:rPr>
              <a:t>, 1512–1521 (2021). https://doi.org/10.1007/s00103-021-03291-3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dirty="0">
              <a:solidFill>
                <a:srgbClr val="333333"/>
              </a:solidFill>
              <a:effectLst/>
              <a:latin typeface="-apple-system"/>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800" b="1" dirty="0">
              <a:latin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Deutschland: </a:t>
            </a:r>
            <a:r>
              <a:rPr lang="de-DE" sz="2800" dirty="0"/>
              <a:t>psychischen Gesundheit und Lebensqualität von Kindern und Jugendlichen während der COVID-19-Pandemie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800" dirty="0"/>
              <a:t>26.05. bis zum 10.06.2020</a:t>
            </a:r>
            <a:endParaRPr lang="de-DE" sz="1800" dirty="0">
              <a:effectLst/>
              <a:latin typeface="Calibri" panose="020F0502020204030204" pitchFamily="34" charset="0"/>
              <a:cs typeface="Times New Roman" panose="02020603050405020304" pitchFamily="18" charset="0"/>
            </a:endParaRPr>
          </a:p>
          <a:p>
            <a:r>
              <a:rPr lang="de-DE" sz="2800" i="1" dirty="0"/>
              <a:t>n</a:t>
            </a:r>
            <a:r>
              <a:rPr lang="de-DE" sz="2800" dirty="0"/>
              <a:t> = 1586 Eltern mit 7‑ bis 17-jährigen Kindern und Jugendlichen</a:t>
            </a:r>
            <a:endParaRPr lang="de-DE" sz="1800" dirty="0">
              <a:effectLst/>
              <a:latin typeface="Calibri" panose="020F0502020204030204" pitchFamily="34" charset="0"/>
              <a:cs typeface="Times New Roman" panose="02020603050405020304" pitchFamily="18" charset="0"/>
            </a:endParaRPr>
          </a:p>
          <a:p>
            <a:r>
              <a:rPr lang="de-DE" sz="2800" i="1" dirty="0"/>
              <a:t>n</a:t>
            </a:r>
            <a:r>
              <a:rPr lang="de-DE" sz="2800" dirty="0"/>
              <a:t> = 1040 11- bis 17-Jährige auch Selbstangaben machten</a:t>
            </a:r>
          </a:p>
          <a:p>
            <a:r>
              <a:rPr lang="de-DE" sz="2800" dirty="0">
                <a:effectLst/>
                <a:latin typeface="Calibri" panose="020F0502020204030204" pitchFamily="34" charset="0"/>
                <a:ea typeface="Calibri" panose="020F0502020204030204" pitchFamily="34" charset="0"/>
                <a:cs typeface="Times New Roman" panose="02020603050405020304" pitchFamily="18" charset="0"/>
              </a:rPr>
              <a:t>Befragt</a:t>
            </a:r>
          </a:p>
          <a:p>
            <a:r>
              <a:rPr lang="de-DE" sz="2800" dirty="0"/>
              <a:t>etablierte Instrumente zur Erfassung von gesundheitsbezogener Lebensqualität, psychischen Auffälligkeiten, Ängstlichkeit und depressiven Symptomen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Lock Down : </a:t>
            </a:r>
            <a:r>
              <a:rPr lang="de-DE" sz="2800" dirty="0"/>
              <a:t>Isolationsgefühlen, Stigmatisierung und Angst führen</a:t>
            </a:r>
            <a:r>
              <a:rPr lang="de-DE" sz="1800" dirty="0">
                <a:effectLst/>
                <a:latin typeface="Calibri" panose="020F0502020204030204" pitchFamily="34" charset="0"/>
                <a:cs typeface="Times New Roman" panose="02020603050405020304" pitchFamily="18" charset="0"/>
              </a:rPr>
              <a:t> --- </a:t>
            </a:r>
            <a:r>
              <a:rPr lang="de-DE" sz="2800" dirty="0"/>
              <a:t>akute Belastungsreaktion, Anpassungsstörungen, Trauer und posttraumatische Belastungsstörungen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Prä-Corona-Daten der BELLA-Studie und Corona hier können verglichen werden, da selbes Erhebungsinstrument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WICHTIG: psychische Leiden und Störungen führen nicht notwendigerweise zu stationärem Aufenthalt </a:t>
            </a:r>
          </a:p>
          <a:p>
            <a:r>
              <a:rPr lang="de-DE" sz="1800" dirty="0" err="1">
                <a:effectLst/>
                <a:latin typeface="Calibri" panose="020F0502020204030204" pitchFamily="34" charset="0"/>
                <a:ea typeface="Calibri" panose="020F0502020204030204" pitchFamily="34" charset="0"/>
                <a:cs typeface="Times New Roman" panose="02020603050405020304" pitchFamily="18" charset="0"/>
              </a:rPr>
              <a:t>PRTävalenz</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anzahl</a:t>
            </a:r>
            <a:r>
              <a:rPr lang="de-DE" sz="1800" dirty="0">
                <a:effectLst/>
                <a:latin typeface="Calibri" panose="020F0502020204030204" pitchFamily="34" charset="0"/>
                <a:ea typeface="Calibri" panose="020F0502020204030204" pitchFamily="34" charset="0"/>
                <a:cs typeface="Times New Roman" panose="02020603050405020304" pitchFamily="18" charset="0"/>
              </a:rPr>
              <a:t> kranker durch untersuchte Pop. : punkt prävalenz- zu bestimmten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zeitpunkt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Hier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punktprävalenzen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Fear of Missing Out, </a:t>
            </a:r>
            <a:r>
              <a:rPr lang="en-US" b="0" i="0" dirty="0" err="1">
                <a:effectLst/>
                <a:latin typeface="Arial" panose="020B0604020202020204" pitchFamily="34" charset="0"/>
              </a:rPr>
              <a:t>kurz</a:t>
            </a:r>
            <a:r>
              <a:rPr lang="en-US" b="0" i="0" dirty="0">
                <a:effectLst/>
                <a:latin typeface="Arial" panose="020B0604020202020204" pitchFamily="34" charset="0"/>
              </a:rPr>
              <a:t> </a:t>
            </a:r>
            <a:r>
              <a:rPr lang="en-US" b="0" i="0" dirty="0" err="1">
                <a:effectLst/>
                <a:latin typeface="Arial" panose="020B0604020202020204" pitchFamily="34" charset="0"/>
              </a:rPr>
              <a:t>FoMO</a:t>
            </a:r>
            <a:r>
              <a:rPr lang="en-US" b="0" i="0" dirty="0">
                <a:effectLst/>
                <a:latin typeface="Arial" panose="020B0604020202020204" pitchFamily="34" charset="0"/>
              </a:rPr>
              <a:t>) (Parent, </a:t>
            </a:r>
            <a:r>
              <a:rPr lang="en-US" b="0" i="0" dirty="0" err="1">
                <a:effectLst/>
                <a:latin typeface="Arial" panose="020B0604020202020204" pitchFamily="34" charset="0"/>
              </a:rPr>
              <a:t>Dadgar</a:t>
            </a:r>
            <a:r>
              <a:rPr lang="en-US" b="0" i="0" dirty="0">
                <a:effectLst/>
                <a:latin typeface="Arial" panose="020B0604020202020204" pitchFamily="34" charset="0"/>
              </a:rPr>
              <a:t>, et. al, 2021</a:t>
            </a:r>
            <a:r>
              <a:rPr lang="de-DE" b="0" i="0" dirty="0">
                <a:effectLst/>
                <a:latin typeface="Arial" panose="020B0604020202020204" pitchFamily="34" charset="0"/>
              </a:rPr>
              <a:t>)</a:t>
            </a:r>
            <a:endParaRPr lang="de-DE" dirty="0"/>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31</a:t>
            </a:fld>
            <a:endParaRPr lang="de-DE"/>
          </a:p>
        </p:txBody>
      </p:sp>
    </p:spTree>
    <p:extLst>
      <p:ext uri="{BB962C8B-B14F-4D97-AF65-F5344CB8AC3E}">
        <p14:creationId xmlns:p14="http://schemas.microsoft.com/office/powerpoint/2010/main" val="3803003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dirty="0">
                <a:solidFill>
                  <a:srgbClr val="333333"/>
                </a:solidFill>
                <a:effectLst/>
                <a:latin typeface="-apple-system"/>
              </a:rPr>
              <a:t>[13] Ravens-</a:t>
            </a:r>
            <a:r>
              <a:rPr lang="de-DE" sz="1800" b="0" i="0" dirty="0" err="1">
                <a:solidFill>
                  <a:srgbClr val="333333"/>
                </a:solidFill>
                <a:effectLst/>
                <a:latin typeface="-apple-system"/>
              </a:rPr>
              <a:t>Sieberer</a:t>
            </a:r>
            <a:r>
              <a:rPr lang="de-DE" sz="1800" b="0" i="0" dirty="0">
                <a:solidFill>
                  <a:srgbClr val="333333"/>
                </a:solidFill>
                <a:effectLst/>
                <a:latin typeface="-apple-system"/>
              </a:rPr>
              <a:t>, U., Kaman, A., Otto, C. </a:t>
            </a:r>
            <a:r>
              <a:rPr lang="de-DE" sz="1800" b="0" i="1" dirty="0">
                <a:solidFill>
                  <a:srgbClr val="333333"/>
                </a:solidFill>
                <a:effectLst/>
                <a:latin typeface="-apple-system"/>
              </a:rPr>
              <a:t>et al.</a:t>
            </a:r>
            <a:r>
              <a:rPr lang="de-DE" sz="1800" b="0" i="0" dirty="0">
                <a:solidFill>
                  <a:srgbClr val="333333"/>
                </a:solidFill>
                <a:effectLst/>
                <a:latin typeface="-apple-system"/>
              </a:rPr>
              <a:t> Seelische Gesundheit und psychische Belastungen von Kindern und Jugendlichen in der ersten Welle der COVID-19-Pandemie – Ergebnisse der COPSY-Studie. </a:t>
            </a:r>
            <a:r>
              <a:rPr lang="de-DE" sz="1800" b="0" i="1" dirty="0" err="1">
                <a:solidFill>
                  <a:srgbClr val="333333"/>
                </a:solidFill>
                <a:effectLst/>
                <a:latin typeface="-apple-system"/>
              </a:rPr>
              <a:t>Bundesgesundheitsbl</a:t>
            </a:r>
            <a:r>
              <a:rPr lang="de-DE" sz="1800" b="0" i="0" dirty="0">
                <a:solidFill>
                  <a:srgbClr val="333333"/>
                </a:solidFill>
                <a:effectLst/>
                <a:latin typeface="-apple-system"/>
              </a:rPr>
              <a:t> </a:t>
            </a:r>
            <a:r>
              <a:rPr lang="de-DE" sz="1800" b="1" i="0" dirty="0">
                <a:solidFill>
                  <a:srgbClr val="333333"/>
                </a:solidFill>
                <a:effectLst/>
                <a:latin typeface="-apple-system"/>
              </a:rPr>
              <a:t>64</a:t>
            </a:r>
            <a:r>
              <a:rPr lang="de-DE" sz="1800" b="0" i="0" dirty="0">
                <a:solidFill>
                  <a:srgbClr val="333333"/>
                </a:solidFill>
                <a:effectLst/>
                <a:latin typeface="-apple-system"/>
              </a:rPr>
              <a:t>, 1512–1521 (2021). https://doi.org/10.1007/s00103-021-03291-3</a:t>
            </a:r>
            <a:endParaRPr lang="de-DE" sz="2800" b="1" dirty="0">
              <a:latin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Deutschland: </a:t>
            </a:r>
            <a:r>
              <a:rPr lang="de-DE" sz="2800" dirty="0"/>
              <a:t>psychischen Gesundheit und Lebensqualität von Kindern und Jugendlichen während der COVID-19-Pandemie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800" dirty="0"/>
              <a:t>26.05. bis zum 10.06.2020</a:t>
            </a:r>
            <a:endParaRPr lang="de-DE" sz="1800" dirty="0">
              <a:effectLst/>
              <a:latin typeface="Calibri" panose="020F0502020204030204" pitchFamily="34" charset="0"/>
              <a:cs typeface="Times New Roman" panose="02020603050405020304" pitchFamily="18" charset="0"/>
            </a:endParaRPr>
          </a:p>
          <a:p>
            <a:r>
              <a:rPr lang="de-DE" sz="2800" i="1" dirty="0"/>
              <a:t>n</a:t>
            </a:r>
            <a:r>
              <a:rPr lang="de-DE" sz="2800" dirty="0"/>
              <a:t> = 1586 Eltern mit 7‑ bis 17-jährigen Kindern und Jugendlichen</a:t>
            </a:r>
            <a:endParaRPr lang="de-DE" sz="1800" dirty="0">
              <a:effectLst/>
              <a:latin typeface="Calibri" panose="020F0502020204030204" pitchFamily="34" charset="0"/>
              <a:cs typeface="Times New Roman" panose="02020603050405020304" pitchFamily="18" charset="0"/>
            </a:endParaRPr>
          </a:p>
          <a:p>
            <a:r>
              <a:rPr lang="de-DE" sz="2800" i="1" dirty="0"/>
              <a:t>n</a:t>
            </a:r>
            <a:r>
              <a:rPr lang="de-DE" sz="2800" dirty="0"/>
              <a:t> = 1040 11- bis 17-Jährige auch Selbstangaben machten</a:t>
            </a:r>
          </a:p>
          <a:p>
            <a:r>
              <a:rPr lang="de-DE" sz="2800" dirty="0">
                <a:effectLst/>
                <a:latin typeface="Calibri" panose="020F0502020204030204" pitchFamily="34" charset="0"/>
                <a:ea typeface="Calibri" panose="020F0502020204030204" pitchFamily="34" charset="0"/>
                <a:cs typeface="Times New Roman" panose="02020603050405020304" pitchFamily="18" charset="0"/>
              </a:rPr>
              <a:t>Befragt</a:t>
            </a:r>
          </a:p>
          <a:p>
            <a:r>
              <a:rPr lang="de-DE" sz="2800" dirty="0"/>
              <a:t>etablierte Instrumente zur Erfassung von gesundheitsbezogener Lebensqualität, psychischen Auffälligkeiten, Ängstlichkeit und depressiven Symptomen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Lock Down : </a:t>
            </a:r>
            <a:r>
              <a:rPr lang="de-DE" sz="2800" dirty="0"/>
              <a:t>Isolationsgefühlen, Stigmatisierung und Angst führen</a:t>
            </a:r>
            <a:r>
              <a:rPr lang="de-DE" sz="1800" dirty="0">
                <a:effectLst/>
                <a:latin typeface="Calibri" panose="020F0502020204030204" pitchFamily="34" charset="0"/>
                <a:cs typeface="Times New Roman" panose="02020603050405020304" pitchFamily="18" charset="0"/>
              </a:rPr>
              <a:t> --- </a:t>
            </a:r>
            <a:r>
              <a:rPr lang="de-DE" sz="2800" dirty="0"/>
              <a:t>akute Belastungsreaktion, Anpassungsstörungen, Trauer und posttraumatische Belastungsstörungen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Prä-Corona-Daten der BELLA-Studie und Corona hier können verglichen werden, da selbes Erhebungsinstrument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WICHTIG: psychische Leiden und Störungen führen nicht notwendigerweise zu stationärem Aufenthalt </a:t>
            </a:r>
          </a:p>
          <a:p>
            <a:r>
              <a:rPr lang="de-DE" sz="1800" dirty="0" err="1">
                <a:effectLst/>
                <a:latin typeface="Calibri" panose="020F0502020204030204" pitchFamily="34" charset="0"/>
                <a:ea typeface="Calibri" panose="020F0502020204030204" pitchFamily="34" charset="0"/>
                <a:cs typeface="Times New Roman" panose="02020603050405020304" pitchFamily="18" charset="0"/>
              </a:rPr>
              <a:t>PRTävalenz</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anzahl</a:t>
            </a:r>
            <a:r>
              <a:rPr lang="de-DE" sz="1800" dirty="0">
                <a:effectLst/>
                <a:latin typeface="Calibri" panose="020F0502020204030204" pitchFamily="34" charset="0"/>
                <a:ea typeface="Calibri" panose="020F0502020204030204" pitchFamily="34" charset="0"/>
                <a:cs typeface="Times New Roman" panose="02020603050405020304" pitchFamily="18" charset="0"/>
              </a:rPr>
              <a:t> kranker durch untersuchte Pop. : punkt prävalenz- zu bestimmten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zeitpunkt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Hier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punktprävalenzen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32</a:t>
            </a:fld>
            <a:endParaRPr lang="de-DE"/>
          </a:p>
        </p:txBody>
      </p:sp>
    </p:spTree>
    <p:extLst>
      <p:ext uri="{BB962C8B-B14F-4D97-AF65-F5344CB8AC3E}">
        <p14:creationId xmlns:p14="http://schemas.microsoft.com/office/powerpoint/2010/main" val="2643725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Versorgungsmangel wird durch Corona sichtbar gemacht,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Beginnend im Jahr 2003 wurde in Deutschland die „</a:t>
            </a:r>
            <a:r>
              <a:rPr lang="de-DE" dirty="0" err="1"/>
              <a:t>BEfragung</a:t>
            </a:r>
            <a:r>
              <a:rPr lang="de-DE" dirty="0"/>
              <a:t> zum </a:t>
            </a:r>
            <a:r>
              <a:rPr lang="de-DE" dirty="0" err="1"/>
              <a:t>seeLischen</a:t>
            </a:r>
            <a:r>
              <a:rPr lang="de-DE" dirty="0"/>
              <a:t> </a:t>
            </a:r>
            <a:r>
              <a:rPr lang="de-DE" dirty="0" err="1"/>
              <a:t>WohLbefinden</a:t>
            </a:r>
            <a:r>
              <a:rPr lang="de-DE" dirty="0"/>
              <a:t> und </a:t>
            </a:r>
            <a:r>
              <a:rPr lang="de-DE" dirty="0" err="1"/>
              <a:t>VerhAlten</a:t>
            </a:r>
            <a:r>
              <a:rPr lang="de-DE" dirty="0"/>
              <a:t>" (BELLA) an Kinder und Jugendlichen durchgeführt. Es folgten mehrere Follow-</a:t>
            </a:r>
            <a:r>
              <a:rPr lang="de-DE" dirty="0" err="1"/>
              <a:t>ups</a:t>
            </a:r>
            <a:r>
              <a:rPr lang="de-DE" dirty="0"/>
              <a:t> bis 2017. An der Befragung nahmen Kinder und Jugendliche von 7 bis 17 Jahren (31 Jahre in der letzten Follow-</a:t>
            </a:r>
            <a:r>
              <a:rPr lang="de-DE" dirty="0" err="1"/>
              <a:t>up</a:t>
            </a:r>
            <a:r>
              <a:rPr lang="de-DE" dirty="0"/>
              <a:t> Studie) teil. Die Ergebnisse zeigen, dass 21,9% aller Kinder und Jugendlichen unter psychischen Auffälligkeiten leiden. Als spezifisch werden Ängste, Störungen des Sozialverhaltens und Depressionen angeführt (</a:t>
            </a:r>
            <a:r>
              <a:rPr lang="de-DE" dirty="0" err="1"/>
              <a:t>RavensSieberer</a:t>
            </a:r>
            <a:r>
              <a:rPr lang="de-DE" dirty="0"/>
              <a:t>, et al., 2007).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Spontanremission psychischer Störungen bei Kindern und Jugendlichen, also darauf, dass sie sich „auswachsen“, ist eine Haltung, die einer Verleugnung gleichkommt, mit fatalen Folgen. Denn „[B]bleiben psychische Störungen im Kindes- und Jugendalter unbehandelt, haben sie persistierenden Charakter ins Erwachsenenalter und stellen damit einen Risikofaktor für die Volksgesundheit dar“ (Sindelar, 2011b, S. 276). Belegt ist dies umfangreich seit langem, wie beispielsweise an einer Kohorte von 9282 Personen in einer US-amerikanischen Studie (Kessler, et al., 2005), die die Erstmanifestation von psychischen Störungen bei Erwachsenen im Kindes- und Jugendalter auffindet, oder einer Metaanalyse der Studien aus der letzten Dekade vor dem Publikationsdatum, die zu demselben Ergebnis kommt: „</a:t>
            </a:r>
            <a:r>
              <a:rPr lang="de-DE" dirty="0" err="1"/>
              <a:t>There</a:t>
            </a:r>
            <a:r>
              <a:rPr lang="de-DE" dirty="0"/>
              <a:t> </a:t>
            </a:r>
            <a:r>
              <a:rPr lang="de-DE" dirty="0" err="1"/>
              <a:t>is</a:t>
            </a:r>
            <a:r>
              <a:rPr lang="de-DE" dirty="0"/>
              <a:t> </a:t>
            </a:r>
            <a:r>
              <a:rPr lang="de-DE" dirty="0" err="1"/>
              <a:t>mounting</a:t>
            </a:r>
            <a:r>
              <a:rPr lang="de-DE" dirty="0"/>
              <a:t> </a:t>
            </a:r>
            <a:r>
              <a:rPr lang="de-DE" dirty="0" err="1"/>
              <a:t>evidence</a:t>
            </a:r>
            <a:r>
              <a:rPr lang="de-DE" dirty="0"/>
              <a:t> </a:t>
            </a:r>
            <a:r>
              <a:rPr lang="de-DE" dirty="0" err="1"/>
              <a:t>that</a:t>
            </a:r>
            <a:r>
              <a:rPr lang="de-DE" dirty="0"/>
              <a:t> </a:t>
            </a:r>
            <a:r>
              <a:rPr lang="de-DE" dirty="0" err="1"/>
              <a:t>many</a:t>
            </a:r>
            <a:r>
              <a:rPr lang="de-DE" dirty="0"/>
              <a:t>, </a:t>
            </a:r>
            <a:r>
              <a:rPr lang="de-DE" dirty="0" err="1"/>
              <a:t>if</a:t>
            </a:r>
            <a:r>
              <a:rPr lang="de-DE" dirty="0"/>
              <a:t> not </a:t>
            </a:r>
            <a:r>
              <a:rPr lang="de-DE" dirty="0" err="1"/>
              <a:t>most</a:t>
            </a:r>
            <a:r>
              <a:rPr lang="de-DE" dirty="0"/>
              <a:t>, </a:t>
            </a:r>
            <a:r>
              <a:rPr lang="de-DE" dirty="0" err="1"/>
              <a:t>lifetime</a:t>
            </a:r>
            <a:r>
              <a:rPr lang="de-DE" dirty="0"/>
              <a:t> </a:t>
            </a:r>
            <a:r>
              <a:rPr lang="de-DE" dirty="0" err="1"/>
              <a:t>psychiatric</a:t>
            </a:r>
            <a:r>
              <a:rPr lang="de-DE" dirty="0"/>
              <a:t> </a:t>
            </a:r>
            <a:r>
              <a:rPr lang="de-DE" dirty="0" err="1"/>
              <a:t>disorders</a:t>
            </a:r>
            <a:r>
              <a:rPr lang="de-DE" dirty="0"/>
              <a:t> will </a:t>
            </a:r>
            <a:r>
              <a:rPr lang="de-DE" dirty="0" err="1"/>
              <a:t>first</a:t>
            </a:r>
            <a:r>
              <a:rPr lang="de-DE" dirty="0"/>
              <a:t> </a:t>
            </a:r>
            <a:r>
              <a:rPr lang="de-DE" dirty="0" err="1"/>
              <a:t>appear</a:t>
            </a:r>
            <a:r>
              <a:rPr lang="de-DE" dirty="0"/>
              <a:t> in </a:t>
            </a:r>
            <a:r>
              <a:rPr lang="de-DE" dirty="0" err="1"/>
              <a:t>childhood</a:t>
            </a:r>
            <a:r>
              <a:rPr lang="de-DE" dirty="0"/>
              <a:t> </a:t>
            </a:r>
            <a:r>
              <a:rPr lang="de-DE" dirty="0" err="1"/>
              <a:t>or</a:t>
            </a:r>
            <a:r>
              <a:rPr lang="de-DE" dirty="0"/>
              <a:t> </a:t>
            </a:r>
            <a:r>
              <a:rPr lang="de-DE" dirty="0" err="1"/>
              <a:t>adolescence</a:t>
            </a:r>
            <a:r>
              <a:rPr lang="de-DE" dirty="0"/>
              <a:t>“ (Costello, Egger, &amp; </a:t>
            </a:r>
            <a:r>
              <a:rPr lang="de-DE" dirty="0" err="1"/>
              <a:t>Angold</a:t>
            </a:r>
            <a:r>
              <a:rPr lang="de-DE" dirty="0"/>
              <a:t>, 2005, S. 972).</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33</a:t>
            </a:fld>
            <a:endParaRPr lang="de-DE"/>
          </a:p>
        </p:txBody>
      </p:sp>
    </p:spTree>
    <p:extLst>
      <p:ext uri="{BB962C8B-B14F-4D97-AF65-F5344CB8AC3E}">
        <p14:creationId xmlns:p14="http://schemas.microsoft.com/office/powerpoint/2010/main" val="26290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Versorgungsmangel wird durch Corona sichtbar gemacht,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Beginnend im Jahr 2003 wurde in Deutschland die „</a:t>
            </a:r>
            <a:r>
              <a:rPr lang="de-DE" dirty="0" err="1"/>
              <a:t>BEfragung</a:t>
            </a:r>
            <a:r>
              <a:rPr lang="de-DE" dirty="0"/>
              <a:t> zum </a:t>
            </a:r>
            <a:r>
              <a:rPr lang="de-DE" dirty="0" err="1"/>
              <a:t>seeLischen</a:t>
            </a:r>
            <a:r>
              <a:rPr lang="de-DE" dirty="0"/>
              <a:t> </a:t>
            </a:r>
            <a:r>
              <a:rPr lang="de-DE" dirty="0" err="1"/>
              <a:t>WohLbefinden</a:t>
            </a:r>
            <a:r>
              <a:rPr lang="de-DE" dirty="0"/>
              <a:t> und </a:t>
            </a:r>
            <a:r>
              <a:rPr lang="de-DE" dirty="0" err="1"/>
              <a:t>VerhAlten</a:t>
            </a:r>
            <a:r>
              <a:rPr lang="de-DE" dirty="0"/>
              <a:t>" (BELLA) an Kinder und Jugendlichen durchgeführt. Es folgten mehrere Follow-</a:t>
            </a:r>
            <a:r>
              <a:rPr lang="de-DE" dirty="0" err="1"/>
              <a:t>ups</a:t>
            </a:r>
            <a:r>
              <a:rPr lang="de-DE" dirty="0"/>
              <a:t> bis 2017. An der Befragung nahmen Kinder und Jugendliche von 7 bis 17 Jahren (31 Jahre in der letzten Follow-</a:t>
            </a:r>
            <a:r>
              <a:rPr lang="de-DE" dirty="0" err="1"/>
              <a:t>up</a:t>
            </a:r>
            <a:r>
              <a:rPr lang="de-DE" dirty="0"/>
              <a:t> Studie) teil. Die Ergebnisse zeigen, dass 21,9% aller Kinder und Jugendlichen unter psychischen Auffälligkeiten leiden. Als spezifisch werden Ängste, Störungen des Sozialverhaltens und Depressionen angeführt (</a:t>
            </a:r>
            <a:r>
              <a:rPr lang="de-DE" dirty="0" err="1"/>
              <a:t>RavensSieberer</a:t>
            </a:r>
            <a:r>
              <a:rPr lang="de-DE" dirty="0"/>
              <a:t>, et al., 2007).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Spontanremission psychischer Störungen bei Kindern und Jugendlichen, also darauf, dass sie sich „auswachsen“, ist eine Haltung, die einer Verleugnung gleichkommt, mit fatalen Folgen. Denn „[B]bleiben psychische Störungen im Kindes- und Jugendalter unbehandelt, haben sie persistierenden Charakter ins Erwachsenenalter und stellen damit einen Risikofaktor für die Volksgesundheit dar“ (Sindelar, 2011b, S. 276). Belegt ist dies umfangreich seit langem, wie beispielsweise an einer Kohorte von 9282 Personen in einer US-amerikanischen Studie (Kessler, et al., 2005), die die Erstmanifestation von psychischen Störungen bei Erwachsenen im Kindes- und Jugendalter auffindet, oder einer Metaanalyse der Studien aus der letzten Dekade vor dem Publikationsdatum, die zu demselben Ergebnis kommt: „</a:t>
            </a:r>
            <a:r>
              <a:rPr lang="de-DE" dirty="0" err="1"/>
              <a:t>There</a:t>
            </a:r>
            <a:r>
              <a:rPr lang="de-DE" dirty="0"/>
              <a:t> </a:t>
            </a:r>
            <a:r>
              <a:rPr lang="de-DE" dirty="0" err="1"/>
              <a:t>is</a:t>
            </a:r>
            <a:r>
              <a:rPr lang="de-DE" dirty="0"/>
              <a:t> </a:t>
            </a:r>
            <a:r>
              <a:rPr lang="de-DE" dirty="0" err="1"/>
              <a:t>mounting</a:t>
            </a:r>
            <a:r>
              <a:rPr lang="de-DE" dirty="0"/>
              <a:t> </a:t>
            </a:r>
            <a:r>
              <a:rPr lang="de-DE" dirty="0" err="1"/>
              <a:t>evidence</a:t>
            </a:r>
            <a:r>
              <a:rPr lang="de-DE" dirty="0"/>
              <a:t> </a:t>
            </a:r>
            <a:r>
              <a:rPr lang="de-DE" dirty="0" err="1"/>
              <a:t>that</a:t>
            </a:r>
            <a:r>
              <a:rPr lang="de-DE" dirty="0"/>
              <a:t> </a:t>
            </a:r>
            <a:r>
              <a:rPr lang="de-DE" dirty="0" err="1"/>
              <a:t>many</a:t>
            </a:r>
            <a:r>
              <a:rPr lang="de-DE" dirty="0"/>
              <a:t>, </a:t>
            </a:r>
            <a:r>
              <a:rPr lang="de-DE" dirty="0" err="1"/>
              <a:t>if</a:t>
            </a:r>
            <a:r>
              <a:rPr lang="de-DE" dirty="0"/>
              <a:t> not </a:t>
            </a:r>
            <a:r>
              <a:rPr lang="de-DE" dirty="0" err="1"/>
              <a:t>most</a:t>
            </a:r>
            <a:r>
              <a:rPr lang="de-DE" dirty="0"/>
              <a:t>, </a:t>
            </a:r>
            <a:r>
              <a:rPr lang="de-DE" dirty="0" err="1"/>
              <a:t>lifetime</a:t>
            </a:r>
            <a:r>
              <a:rPr lang="de-DE" dirty="0"/>
              <a:t> </a:t>
            </a:r>
            <a:r>
              <a:rPr lang="de-DE" dirty="0" err="1"/>
              <a:t>psychiatric</a:t>
            </a:r>
            <a:r>
              <a:rPr lang="de-DE" dirty="0"/>
              <a:t> </a:t>
            </a:r>
            <a:r>
              <a:rPr lang="de-DE" dirty="0" err="1"/>
              <a:t>disorders</a:t>
            </a:r>
            <a:r>
              <a:rPr lang="de-DE" dirty="0"/>
              <a:t> will </a:t>
            </a:r>
            <a:r>
              <a:rPr lang="de-DE" dirty="0" err="1"/>
              <a:t>first</a:t>
            </a:r>
            <a:r>
              <a:rPr lang="de-DE" dirty="0"/>
              <a:t> </a:t>
            </a:r>
            <a:r>
              <a:rPr lang="de-DE" dirty="0" err="1"/>
              <a:t>appear</a:t>
            </a:r>
            <a:r>
              <a:rPr lang="de-DE" dirty="0"/>
              <a:t> in </a:t>
            </a:r>
            <a:r>
              <a:rPr lang="de-DE" dirty="0" err="1"/>
              <a:t>childhood</a:t>
            </a:r>
            <a:r>
              <a:rPr lang="de-DE" dirty="0"/>
              <a:t> </a:t>
            </a:r>
            <a:r>
              <a:rPr lang="de-DE" dirty="0" err="1"/>
              <a:t>or</a:t>
            </a:r>
            <a:r>
              <a:rPr lang="de-DE" dirty="0"/>
              <a:t> </a:t>
            </a:r>
            <a:r>
              <a:rPr lang="de-DE" dirty="0" err="1"/>
              <a:t>adolescence</a:t>
            </a:r>
            <a:r>
              <a:rPr lang="de-DE" dirty="0"/>
              <a:t>“ (Costello, Egger, &amp; </a:t>
            </a:r>
            <a:r>
              <a:rPr lang="de-DE" dirty="0" err="1"/>
              <a:t>Angold</a:t>
            </a:r>
            <a:r>
              <a:rPr lang="de-DE" dirty="0"/>
              <a:t>, 2005, S. 972).</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34</a:t>
            </a:fld>
            <a:endParaRPr lang="de-DE"/>
          </a:p>
        </p:txBody>
      </p:sp>
    </p:spTree>
    <p:extLst>
      <p:ext uri="{BB962C8B-B14F-4D97-AF65-F5344CB8AC3E}">
        <p14:creationId xmlns:p14="http://schemas.microsoft.com/office/powerpoint/2010/main" val="143220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wissenschaftlichen Fachsprache hat eine Untersuchung, die erkrankte Personen sehr zuverlässig als krank („positiv“) erkennt, eine hohe „</a:t>
            </a:r>
            <a:r>
              <a:rPr lang="de-DE" dirty="0">
                <a:hlinkClick r:id="rId3"/>
              </a:rPr>
              <a:t>Sensitivität</a:t>
            </a:r>
            <a:r>
              <a:rPr lang="de-DE" dirty="0"/>
              <a:t>“. Das heißt, sie übersieht kaum erkrankte Personen.</a:t>
            </a:r>
          </a:p>
          <a:p>
            <a:r>
              <a:rPr lang="de-DE" dirty="0"/>
              <a:t>Ein Test, der gesunde Personen zuverlässig als gesund („negativ“) einstuft, hat eine hohe „</a:t>
            </a:r>
            <a:r>
              <a:rPr lang="de-DE" dirty="0">
                <a:hlinkClick r:id="rId4"/>
              </a:rPr>
              <a:t>Spezifität</a:t>
            </a:r>
            <a:r>
              <a:rPr lang="de-DE" dirty="0"/>
              <a:t>“. Das heißt, die Untersuchung liefert in der Regel nur bei Erkrankten ein auffälliges Ergebnis.</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35</a:t>
            </a:fld>
            <a:endParaRPr lang="de-DE"/>
          </a:p>
        </p:txBody>
      </p:sp>
    </p:spTree>
    <p:extLst>
      <p:ext uri="{BB962C8B-B14F-4D97-AF65-F5344CB8AC3E}">
        <p14:creationId xmlns:p14="http://schemas.microsoft.com/office/powerpoint/2010/main" val="602292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0000"/>
                </a:solidFill>
                <a:latin typeface="Arial" panose="020B0604020202020204" pitchFamily="34" charset="0"/>
                <a:cs typeface="Arial" panose="020B0604020202020204" pitchFamily="34" charset="0"/>
              </a:rPr>
              <a:t>-BSP Bernhard „Sie kann am besten Abnehmen, Ich bin die Krankheit“-</a:t>
            </a:r>
            <a:r>
              <a:rPr lang="de-DE" sz="1200" dirty="0" err="1">
                <a:solidFill>
                  <a:srgbClr val="FF0000"/>
                </a:solidFill>
                <a:latin typeface="Arial" panose="020B0604020202020204" pitchFamily="34" charset="0"/>
                <a:cs typeface="Arial" panose="020B0604020202020204" pitchFamily="34" charset="0"/>
              </a:rPr>
              <a:t>positve</a:t>
            </a:r>
            <a:r>
              <a:rPr lang="de-DE" sz="1200" dirty="0">
                <a:solidFill>
                  <a:srgbClr val="FF0000"/>
                </a:solidFill>
                <a:latin typeface="Arial" panose="020B0604020202020204" pitchFamily="34" charset="0"/>
                <a:cs typeface="Arial" panose="020B0604020202020204" pitchFamily="34" charset="0"/>
              </a:rPr>
              <a:t> Aspekte der Krankheit , Wer bin ich dann noch, passive Aggression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soziale Akzeptanz des Burn-Out kann in seiner Ätiologie geortet werden: Wer zu viel arbeitet und deswegen in einem Zustand der Erschöpfung landet, hat die Anforderungen der Leistungsgesellschaft über die Maßen erfüllt. Die Existenz des Begriffs „Burn Out“ bietet außerdem die Rechtfertigung, das eigene Arbeitspensum zu reduzieren, was zugleich eine Überlegenheit gegenüber dem an einem </a:t>
            </a:r>
            <a:r>
              <a:rPr lang="de-DE" dirty="0" err="1"/>
              <a:t>BurnOut</a:t>
            </a:r>
            <a:r>
              <a:rPr lang="de-DE" dirty="0"/>
              <a:t> leidenden Mitmenschen mit sich bringt, weil man offensichtlich besser mit Leistungsanforderungen umgehen kann, sich besser abgrenzen kann. Dass das Burn-Out-Syndrom aufgrund der Überlappung mit depressiven Symptomen als Risikofaktor für eine Depression gesehen wird (</a:t>
            </a:r>
            <a:r>
              <a:rPr lang="de-DE" dirty="0" err="1"/>
              <a:t>Kaschka</a:t>
            </a:r>
            <a:r>
              <a:rPr lang="de-DE" dirty="0"/>
              <a:t>, Korczak&amp; Broich,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BSP soziale Akzeptanz bei Burn- Out ABER große Überlappung mit Depression (</a:t>
            </a:r>
            <a:r>
              <a:rPr lang="de-DE" sz="1200" dirty="0" err="1">
                <a:latin typeface="Arial" panose="020B0604020202020204" pitchFamily="34" charset="0"/>
                <a:cs typeface="Arial" panose="020B0604020202020204" pitchFamily="34" charset="0"/>
              </a:rPr>
              <a:t>Kaschka</a:t>
            </a:r>
            <a:r>
              <a:rPr lang="de-DE" sz="1200" dirty="0">
                <a:latin typeface="Arial" panose="020B0604020202020204" pitchFamily="34" charset="0"/>
                <a:cs typeface="Arial" panose="020B0604020202020204" pitchFamily="34" charset="0"/>
              </a:rPr>
              <a:t>, Korczak&amp; Broich,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37</a:t>
            </a:fld>
            <a:endParaRPr lang="de-DE"/>
          </a:p>
        </p:txBody>
      </p:sp>
    </p:spTree>
    <p:extLst>
      <p:ext uri="{BB962C8B-B14F-4D97-AF65-F5344CB8AC3E}">
        <p14:creationId xmlns:p14="http://schemas.microsoft.com/office/powerpoint/2010/main" val="2002684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Ersteres Bekannt von Kindern!!!</a:t>
            </a:r>
          </a:p>
          <a:p>
            <a:endParaRPr lang="de-DE" dirty="0"/>
          </a:p>
          <a:p>
            <a:r>
              <a:rPr lang="de-DE" dirty="0"/>
              <a:t>Täuscht Differenzierbarkeit vor: </a:t>
            </a:r>
          </a:p>
          <a:p>
            <a:r>
              <a:rPr lang="de-DE" dirty="0"/>
              <a:t>Motive nur </a:t>
            </a:r>
            <a:r>
              <a:rPr lang="de-DE" dirty="0" err="1"/>
              <a:t>Vermutbar</a:t>
            </a:r>
            <a:r>
              <a:rPr lang="de-DE" dirty="0"/>
              <a:t> !!!</a:t>
            </a:r>
          </a:p>
          <a:p>
            <a:r>
              <a:rPr lang="de-DE" dirty="0"/>
              <a:t>Tabelle aus </a:t>
            </a:r>
            <a:r>
              <a:rPr lang="de-DE" dirty="0" err="1"/>
              <a:t>Beschwerdenvalidierung</a:t>
            </a:r>
            <a:endParaRPr lang="de-DE" dirty="0"/>
          </a:p>
          <a:p>
            <a:r>
              <a:rPr lang="de-DE" dirty="0"/>
              <a:t>In Somatik leicht: </a:t>
            </a:r>
            <a:r>
              <a:rPr lang="de-DE" dirty="0" err="1"/>
              <a:t>Diabetis</a:t>
            </a:r>
            <a:r>
              <a:rPr lang="de-DE" dirty="0"/>
              <a:t> ja nein ? Zuckerspiegel, es ist egal was man sagt </a:t>
            </a:r>
          </a:p>
          <a:p>
            <a:r>
              <a:rPr lang="de-DE" dirty="0"/>
              <a:t>Beim psychischen gibt es oft keine objektiven Mittel</a:t>
            </a:r>
          </a:p>
          <a:p>
            <a:r>
              <a:rPr lang="de-DE" dirty="0"/>
              <a:t>Darum Wertschätzend </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38</a:t>
            </a:fld>
            <a:endParaRPr lang="de-DE"/>
          </a:p>
        </p:txBody>
      </p:sp>
    </p:spTree>
    <p:extLst>
      <p:ext uri="{BB962C8B-B14F-4D97-AF65-F5344CB8AC3E}">
        <p14:creationId xmlns:p14="http://schemas.microsoft.com/office/powerpoint/2010/main" val="189603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dirty="0">
                <a:latin typeface="Arial" panose="020B0604020202020204" pitchFamily="34" charset="0"/>
                <a:cs typeface="Arial" panose="020B0604020202020204" pitchFamily="34" charset="0"/>
              </a:rPr>
              <a:t>Welche Diagnosen werden zur Zeit häufig bei Kindern und Jugendlichen diagnostiziert? 30 min</a:t>
            </a:r>
          </a:p>
          <a:p>
            <a:pPr marL="0" indent="0">
              <a:buNone/>
            </a:pPr>
            <a:r>
              <a:rPr lang="de-DE" sz="1200" dirty="0">
                <a:latin typeface="Arial" panose="020B0604020202020204" pitchFamily="34" charset="0"/>
                <a:cs typeface="Arial" panose="020B0604020202020204" pitchFamily="34" charset="0"/>
              </a:rPr>
              <a:t>Welche Ursachen könnte eine erhöhte/verringerte Anzahl der Diagnosen haben?</a:t>
            </a:r>
          </a:p>
          <a:p>
            <a:pPr marL="0" indent="0">
              <a:buNone/>
            </a:pPr>
            <a:r>
              <a:rPr lang="de-DE" sz="1200" dirty="0">
                <a:latin typeface="Arial" panose="020B0604020202020204" pitchFamily="34" charset="0"/>
                <a:cs typeface="Arial" panose="020B0604020202020204" pitchFamily="34" charset="0"/>
              </a:rPr>
              <a:t>Werden es generell mehr oder wird mehr diagnostiziert?</a:t>
            </a:r>
          </a:p>
          <a:p>
            <a:pPr marL="0" indent="0">
              <a:buNone/>
            </a:pPr>
            <a:r>
              <a:rPr lang="de-DE" sz="1200" dirty="0">
                <a:latin typeface="Arial" panose="020B0604020202020204" pitchFamily="34" charset="0"/>
                <a:cs typeface="Arial" panose="020B0604020202020204" pitchFamily="34" charset="0"/>
              </a:rPr>
              <a:t>Es scheint so, dass manche Kinder und Jugendliche regelrecht nach Diagnosen verlangen, Warum? 15</a:t>
            </a:r>
          </a:p>
          <a:p>
            <a:pPr marL="0" indent="0">
              <a:buNone/>
            </a:pPr>
            <a:r>
              <a:rPr lang="de-DE" sz="1200" dirty="0">
                <a:latin typeface="Arial" panose="020B0604020202020204" pitchFamily="34" charset="0"/>
                <a:cs typeface="Arial" panose="020B0604020202020204" pitchFamily="34" charset="0"/>
              </a:rPr>
              <a:t>Wie können und sollen wir als professionelle </a:t>
            </a:r>
            <a:r>
              <a:rPr lang="de-DE" sz="1200" dirty="0" err="1">
                <a:latin typeface="Arial" panose="020B0604020202020204" pitchFamily="34" charset="0"/>
                <a:cs typeface="Arial" panose="020B0604020202020204" pitchFamily="34" charset="0"/>
              </a:rPr>
              <a:t>Helfer:innen</a:t>
            </a:r>
            <a:r>
              <a:rPr lang="de-DE" sz="1200" dirty="0">
                <a:latin typeface="Arial" panose="020B0604020202020204" pitchFamily="34" charset="0"/>
                <a:cs typeface="Arial" panose="020B0604020202020204" pitchFamily="34" charset="0"/>
              </a:rPr>
              <a:t> (aus den Säulen Bildung, Gesundheit, Arbeitsintegration, Kinder- und Jugendhilfe) mit den uns anvertrauten Kinder und Jugendlichen und den präsentierten Symptomen umgehen?</a:t>
            </a:r>
          </a:p>
          <a:p>
            <a:pPr marL="0" indent="0">
              <a:buNone/>
            </a:pPr>
            <a:r>
              <a:rPr lang="de-DE" sz="1200" dirty="0">
                <a:latin typeface="Arial" panose="020B0604020202020204" pitchFamily="34" charset="0"/>
                <a:cs typeface="Arial" panose="020B0604020202020204" pitchFamily="34" charset="0"/>
              </a:rPr>
              <a:t>Was darf noch als normal gelten und wann beginnt eine Störung? 30</a:t>
            </a:r>
          </a:p>
          <a:p>
            <a:pPr marL="0" indent="0">
              <a:buNone/>
            </a:pPr>
            <a:r>
              <a:rPr lang="de-DE" sz="1200" dirty="0">
                <a:latin typeface="Arial" panose="020B0604020202020204" pitchFamily="34" charset="0"/>
                <a:cs typeface="Arial" panose="020B0604020202020204" pitchFamily="34" charset="0"/>
              </a:rPr>
              <a:t>Ist jedes Symptom einer Diagnose würdig ?</a:t>
            </a:r>
            <a:endParaRPr lang="de-DE" sz="1100" dirty="0">
              <a:latin typeface="Arial" panose="020B0604020202020204" pitchFamily="34" charset="0"/>
              <a:cs typeface="Arial" panose="020B0604020202020204" pitchFamily="34" charset="0"/>
            </a:endParaRPr>
          </a:p>
          <a:p>
            <a:pPr marL="0" indent="0">
              <a:buNone/>
            </a:pPr>
            <a:r>
              <a:rPr lang="de-DE" sz="1100" dirty="0">
                <a:latin typeface="Arial" panose="020B0604020202020204" pitchFamily="34" charset="0"/>
                <a:cs typeface="Arial" panose="020B0604020202020204" pitchFamily="34" charset="0"/>
              </a:rPr>
              <a:t>Wie können und sollen wir als professionelle </a:t>
            </a:r>
            <a:r>
              <a:rPr lang="de-DE" sz="1100" dirty="0" err="1">
                <a:latin typeface="Arial" panose="020B0604020202020204" pitchFamily="34" charset="0"/>
                <a:cs typeface="Arial" panose="020B0604020202020204" pitchFamily="34" charset="0"/>
              </a:rPr>
              <a:t>Helfer:innen</a:t>
            </a:r>
            <a:r>
              <a:rPr lang="de-DE" sz="1100" dirty="0">
                <a:latin typeface="Arial" panose="020B0604020202020204" pitchFamily="34" charset="0"/>
                <a:cs typeface="Arial" panose="020B0604020202020204" pitchFamily="34" charset="0"/>
              </a:rPr>
              <a:t> (aus den Säulen Bildung, Gesundheit, Arbeitsintegration, Kinder- und Jugendhilfe) mit den uns anvertrauten Kinder und Jugendlichen und den präsentierten Symptomen umgehen?</a:t>
            </a:r>
          </a:p>
          <a:p>
            <a:pPr marL="0" indent="0">
              <a:buNone/>
            </a:pPr>
            <a:r>
              <a:rPr lang="de-DE" sz="1100" dirty="0">
                <a:latin typeface="Arial" panose="020B0604020202020204" pitchFamily="34" charset="0"/>
                <a:cs typeface="Arial" panose="020B0604020202020204" pitchFamily="34" charset="0"/>
              </a:rPr>
              <a:t>- Alle zur Psychotherapie schicken oder in die Psychiatrie? Diagnostik anstreben, Diagnosen ignorieren oder ganz anders ansetzen?</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6</a:t>
            </a:fld>
            <a:endParaRPr lang="de-DE"/>
          </a:p>
        </p:txBody>
      </p:sp>
    </p:spTree>
    <p:extLst>
      <p:ext uri="{BB962C8B-B14F-4D97-AF65-F5344CB8AC3E}">
        <p14:creationId xmlns:p14="http://schemas.microsoft.com/office/powerpoint/2010/main" val="714771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Entwicklungsaufgaben:</a:t>
            </a:r>
          </a:p>
          <a:p>
            <a:r>
              <a:rPr lang="de-DE" dirty="0"/>
              <a:t>den körperlichen Veränderungen in der Pubertät, die Individuation von den Eltern, das Etablieren neuartiger Peerbeziehungen, die Planung der beruflichen Zukunft oder die Entwicklung eines eigenen Wertesystem</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rPr>
              <a:t>„Generation </a:t>
            </a:r>
            <a:r>
              <a:rPr lang="de-DE" dirty="0" err="1">
                <a:latin typeface="Arial" panose="020B0604020202020204" pitchFamily="34" charset="0"/>
              </a:rPr>
              <a:t>snow</a:t>
            </a:r>
            <a:r>
              <a:rPr lang="de-DE" dirty="0">
                <a:latin typeface="Arial" panose="020B0604020202020204" pitchFamily="34" charset="0"/>
              </a:rPr>
              <a:t> </a:t>
            </a:r>
            <a:r>
              <a:rPr lang="de-DE" dirty="0" err="1">
                <a:latin typeface="Arial" panose="020B0604020202020204" pitchFamily="34" charset="0"/>
              </a:rPr>
              <a:t>flake</a:t>
            </a:r>
            <a:r>
              <a:rPr lang="de-DE" dirty="0">
                <a:latin typeface="Arial" panose="020B0604020202020204" pitchFamily="34" charset="0"/>
              </a:rPr>
              <a:t>“: </a:t>
            </a:r>
            <a:r>
              <a:rPr lang="de-DE" dirty="0" err="1">
                <a:latin typeface="Arial" panose="020B0604020202020204" pitchFamily="34" charset="0"/>
              </a:rPr>
              <a:t>kritik</a:t>
            </a:r>
            <a:r>
              <a:rPr lang="de-DE" dirty="0">
                <a:latin typeface="Arial" panose="020B0604020202020204" pitchFamily="34" charset="0"/>
              </a:rPr>
              <a:t> unfähig, sensibel, wohlhabend , wenig resilient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effectLst/>
                <a:latin typeface="Arial" panose="020B0604020202020204" pitchFamily="34" charset="0"/>
              </a:rPr>
              <a:t>Die Unschuld der Eltern an der Corona-Krise macht die ätiologische Zuordnung der psychischen Störung des Kindes oder Jugendlichen zur Corona-Krise zur ,Schuldbefreiung‘ der Eltern, und, wie beim Burn-Out, ist die Belastung durch die Corona-Krise für alle einfühlbar“ (Sindelar, 2021c, S.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effectLst/>
                <a:latin typeface="Arial" panose="020B0604020202020204" pitchFamily="34" charset="0"/>
              </a:rPr>
              <a:t>Billie </a:t>
            </a:r>
            <a:r>
              <a:rPr lang="de-DE" b="0" i="0" dirty="0" err="1">
                <a:effectLst/>
                <a:latin typeface="Arial" panose="020B0604020202020204" pitchFamily="34" charset="0"/>
              </a:rPr>
              <a:t>Eilish</a:t>
            </a:r>
            <a:r>
              <a:rPr lang="de-DE" b="0" i="0" dirty="0">
                <a:effectLst/>
                <a:latin typeface="Arial" panose="020B0604020202020204" pitchFamily="34" charset="0"/>
              </a:rPr>
              <a:t> (der spiegel.de 16.10.2019), die Schauspielerin und Sängerin Lady Gaga (Kurier 10.11.2019), der Schauspie-</a:t>
            </a:r>
            <a:r>
              <a:rPr lang="de-DE" b="0" i="0" dirty="0" err="1">
                <a:effectLst/>
                <a:latin typeface="Arial" panose="020B0604020202020204" pitchFamily="34" charset="0"/>
              </a:rPr>
              <a:t>ler</a:t>
            </a:r>
            <a:r>
              <a:rPr lang="de-DE" b="0" i="0" dirty="0">
                <a:effectLst/>
                <a:latin typeface="Arial" panose="020B0604020202020204" pitchFamily="34" charset="0"/>
              </a:rPr>
              <a:t> Leonardo di Caprio (Wienerin 24.4.2019). Auch während der Corona-Pandemie berichteten Schau-spieler*innen wie Sophie Turner, Star der bei Jugendlichen besonders beliebten Serie „Game </a:t>
            </a:r>
            <a:r>
              <a:rPr lang="de-DE" b="0" i="0" dirty="0" err="1">
                <a:effectLst/>
                <a:latin typeface="Arial" panose="020B0604020202020204" pitchFamily="34" charset="0"/>
              </a:rPr>
              <a:t>of</a:t>
            </a:r>
            <a:r>
              <a:rPr lang="de-DE" b="0" i="0" dirty="0">
                <a:effectLst/>
                <a:latin typeface="Arial" panose="020B0604020202020204" pitchFamily="34" charset="0"/>
              </a:rPr>
              <a:t> </a:t>
            </a:r>
            <a:r>
              <a:rPr lang="de-DE" b="0" i="0" dirty="0" err="1">
                <a:effectLst/>
                <a:latin typeface="Arial" panose="020B0604020202020204" pitchFamily="34" charset="0"/>
              </a:rPr>
              <a:t>Thro-nes</a:t>
            </a:r>
            <a:r>
              <a:rPr lang="de-DE" b="0" i="0" dirty="0">
                <a:effectLst/>
                <a:latin typeface="Arial" panose="020B0604020202020204" pitchFamily="34" charset="0"/>
              </a:rPr>
              <a:t>“ (Kurier 23.12.2020), Sportler*innen wie Naomi Osaka (Standard 2.6. 2021) und Simone </a:t>
            </a:r>
            <a:r>
              <a:rPr lang="de-DE" b="0" i="0" dirty="0" err="1">
                <a:effectLst/>
                <a:latin typeface="Arial" panose="020B0604020202020204" pitchFamily="34" charset="0"/>
              </a:rPr>
              <a:t>Biles</a:t>
            </a:r>
            <a:r>
              <a:rPr lang="de-DE" b="0" i="0" dirty="0">
                <a:effectLst/>
                <a:latin typeface="Arial" panose="020B0604020202020204" pitchFamily="34" charset="0"/>
              </a:rPr>
              <a:t> (stern.de 28.7.2021), über ihre psychischen Störungen in Interviews, in Songs und auf </a:t>
            </a:r>
            <a:r>
              <a:rPr lang="de-DE" b="0" i="0" dirty="0" err="1">
                <a:effectLst/>
                <a:latin typeface="Arial" panose="020B0604020202020204" pitchFamily="34" charset="0"/>
              </a:rPr>
              <a:t>Social</a:t>
            </a:r>
            <a:r>
              <a:rPr lang="de-DE" b="0" i="0" dirty="0">
                <a:effectLst/>
                <a:latin typeface="Arial" panose="020B0604020202020204" pitchFamily="34" charset="0"/>
              </a:rPr>
              <a:t>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effectLst/>
                <a:latin typeface="Arial" panose="020B0604020202020204" pitchFamily="34" charset="0"/>
              </a:rPr>
              <a:t>erlöst Eltern wie Kinder und Jugend-</a:t>
            </a:r>
            <a:r>
              <a:rPr lang="de-DE" b="0" i="0" dirty="0" err="1">
                <a:effectLst/>
                <a:latin typeface="Arial" panose="020B0604020202020204" pitchFamily="34" charset="0"/>
              </a:rPr>
              <a:t>liche</a:t>
            </a:r>
            <a:r>
              <a:rPr lang="de-DE" b="0" i="0" dirty="0">
                <a:effectLst/>
                <a:latin typeface="Arial" panose="020B0604020202020204" pitchFamily="34" charset="0"/>
              </a:rPr>
              <a:t> von </a:t>
            </a:r>
            <a:r>
              <a:rPr lang="de-DE" b="0" i="0" dirty="0" err="1">
                <a:effectLst/>
                <a:latin typeface="Arial" panose="020B0604020202020204" pitchFamily="34" charset="0"/>
              </a:rPr>
              <a:t>Schuld-und</a:t>
            </a:r>
            <a:r>
              <a:rPr lang="de-DE" b="0" i="0" dirty="0">
                <a:effectLst/>
                <a:latin typeface="Arial" panose="020B0604020202020204" pitchFamily="34" charset="0"/>
              </a:rPr>
              <a:t> Schamgefühlen. Die Minderwertigkeit ist keine individuelle, sondern eine </a:t>
            </a:r>
            <a:r>
              <a:rPr lang="de-DE" b="0" i="0" dirty="0" err="1">
                <a:effectLst/>
                <a:latin typeface="Arial" panose="020B0604020202020204" pitchFamily="34" charset="0"/>
              </a:rPr>
              <a:t>exis-tentielle</a:t>
            </a:r>
            <a:r>
              <a:rPr lang="de-DE" b="0" i="0" dirty="0">
                <a:effectLst/>
                <a:latin typeface="Arial" panose="020B0604020202020204" pitchFamily="34" charset="0"/>
              </a:rPr>
              <a:t> Minderwertigkeit, die in der Natur des Menschen liegt, „denn gegenüber der Natur, gegen-über den Schwierigkeiten des Lebens, des Zusammenlebens, der Vergänglichkeit des Menschen </a:t>
            </a:r>
            <a:r>
              <a:rPr lang="de-DE" b="0" i="0" dirty="0" err="1">
                <a:effectLst/>
                <a:latin typeface="Arial" panose="020B0604020202020204" pitchFamily="34" charset="0"/>
              </a:rPr>
              <a:t>kannsich</a:t>
            </a:r>
            <a:r>
              <a:rPr lang="de-DE" b="0" i="0" dirty="0">
                <a:effectLst/>
                <a:latin typeface="Arial" panose="020B0604020202020204" pitchFamily="34" charset="0"/>
              </a:rPr>
              <a:t> ja niemand eines Minderwertigkeitsgefühls entschlagen“ (Adler, 1926k/2010, S. 258).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effectLst/>
              <a:latin typeface="Arial" panose="020B0604020202020204" pitchFamily="34" charset="0"/>
            </a:endParaRPr>
          </a:p>
          <a:p>
            <a:r>
              <a:rPr lang="de-DE" sz="1200" b="1" dirty="0"/>
              <a:t>Identitätsbildung wird erschwert, wenn die „wichtigen Anderen“</a:t>
            </a:r>
            <a:r>
              <a:rPr lang="de-DE" sz="1200" dirty="0"/>
              <a:t> plötzlich entgegengesetzte Meinungen vertreten </a:t>
            </a:r>
          </a:p>
          <a:p>
            <a:r>
              <a:rPr lang="de-DE" sz="1200" dirty="0"/>
              <a:t>Kinder und Jugendliche erleben ihre Eltern als hilflos der bedrohlichen und überfordernden Situation ausgesetzt (</a:t>
            </a:r>
            <a:r>
              <a:rPr lang="de-DE" sz="1200" dirty="0" err="1"/>
              <a:t>staat</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endParaRPr>
          </a:p>
        </p:txBody>
      </p:sp>
      <p:sp>
        <p:nvSpPr>
          <p:cNvPr id="4" name="Foliennummernplatzhalter 3"/>
          <p:cNvSpPr>
            <a:spLocks noGrp="1"/>
          </p:cNvSpPr>
          <p:nvPr>
            <p:ph type="sldNum" sz="quarter" idx="5"/>
          </p:nvPr>
        </p:nvSpPr>
        <p:spPr/>
        <p:txBody>
          <a:bodyPr/>
          <a:lstStyle/>
          <a:p>
            <a:fld id="{C8706EB9-8DAD-4834-AEF2-A24E8D8FAAA9}" type="slidenum">
              <a:rPr lang="de-DE" smtClean="0"/>
              <a:t>39</a:t>
            </a:fld>
            <a:endParaRPr lang="de-DE"/>
          </a:p>
        </p:txBody>
      </p:sp>
    </p:spTree>
    <p:extLst>
      <p:ext uri="{BB962C8B-B14F-4D97-AF65-F5344CB8AC3E}">
        <p14:creationId xmlns:p14="http://schemas.microsoft.com/office/powerpoint/2010/main" val="2742546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einher geht eine Lebenseinstellung, in der Gefühle, </a:t>
            </a:r>
            <a:r>
              <a:rPr lang="de-DE" dirty="0">
                <a:hlinkClick r:id="rId3" tooltip="Weltschmerz"/>
              </a:rPr>
              <a:t>Weltschmerz</a:t>
            </a:r>
            <a:r>
              <a:rPr lang="de-DE" dirty="0"/>
              <a:t> und Freundschaft eine große Rolle spielen und nicht versteckt werden. Anhängern wird daher ein Hang zur </a:t>
            </a:r>
            <a:r>
              <a:rPr lang="de-DE" dirty="0">
                <a:hlinkClick r:id="rId4" tooltip="Selbstverletzendes Verhalten"/>
              </a:rPr>
              <a:t>Selbstverletzung</a:t>
            </a:r>
            <a:r>
              <a:rPr lang="de-DE" dirty="0"/>
              <a:t> und </a:t>
            </a:r>
            <a:r>
              <a:rPr lang="de-DE" dirty="0">
                <a:hlinkClick r:id="rId5" tooltip="Suizidalität"/>
              </a:rPr>
              <a:t>Suizidalität</a:t>
            </a:r>
            <a:r>
              <a:rPr lang="de-DE" dirty="0"/>
              <a:t> nachgesagt, männliche Anhänger werden wegen ihrer </a:t>
            </a:r>
            <a:r>
              <a:rPr lang="de-DE" dirty="0">
                <a:hlinkClick r:id="rId6" tooltip="Androgyn"/>
              </a:rPr>
              <a:t>androgynen</a:t>
            </a:r>
            <a:r>
              <a:rPr lang="de-DE" dirty="0"/>
              <a:t> Erscheinung oft als </a:t>
            </a:r>
            <a:r>
              <a:rPr lang="de-DE" dirty="0">
                <a:hlinkClick r:id="rId7" tooltip="Effemination"/>
              </a:rPr>
              <a:t>unmännlich</a:t>
            </a:r>
            <a:r>
              <a:rPr lang="de-DE" dirty="0"/>
              <a:t> beschimpft. </a:t>
            </a:r>
          </a:p>
        </p:txBody>
      </p:sp>
      <p:sp>
        <p:nvSpPr>
          <p:cNvPr id="4" name="Foliennummernplatzhalter 3"/>
          <p:cNvSpPr>
            <a:spLocks noGrp="1"/>
          </p:cNvSpPr>
          <p:nvPr>
            <p:ph type="sldNum" sz="quarter" idx="5"/>
          </p:nvPr>
        </p:nvSpPr>
        <p:spPr/>
        <p:txBody>
          <a:bodyPr/>
          <a:lstStyle/>
          <a:p>
            <a:fld id="{C8706EB9-8DAD-4834-AEF2-A24E8D8FAAA9}" type="slidenum">
              <a:rPr lang="de-DE" smtClean="0"/>
              <a:t>40</a:t>
            </a:fld>
            <a:endParaRPr lang="de-DE"/>
          </a:p>
        </p:txBody>
      </p:sp>
    </p:spTree>
    <p:extLst>
      <p:ext uri="{BB962C8B-B14F-4D97-AF65-F5344CB8AC3E}">
        <p14:creationId xmlns:p14="http://schemas.microsoft.com/office/powerpoint/2010/main" val="1812775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Motivinterpretation: warum kann jemand etwas oder nicht und warum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Diagnose kann auch übersehen werden –der kann oder will nicht? Faul oder depressiv : Gefährlich Lehrer oder </a:t>
            </a:r>
            <a:r>
              <a:rPr lang="de-DE" sz="1400" dirty="0" err="1"/>
              <a:t>therapeut</a:t>
            </a:r>
            <a:r>
              <a:rPr lang="de-DE" sz="1400" dirty="0"/>
              <a:t> beurteilt Verhalten von Kind: intern variabel –=faul Störungscharakter wird vernachlässigt / intern stabil: der kann nicht : depressiv und </a:t>
            </a:r>
            <a:r>
              <a:rPr lang="de-DE" sz="1400" dirty="0" err="1"/>
              <a:t>PTh</a:t>
            </a:r>
            <a:r>
              <a:rPr lang="de-DE" sz="1400" dirty="0"/>
              <a:t>, Med. Krankheitsgewinn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Extrembeispiel Schule: ich kann nicht lesen oder richtig schreiben – Lehrer: der lernt nicht hat nie Lust (stabil intern = Unfähigkeit, kein wunder bei den Eltern, die kommen ja auch nicht zum Elternabend (Stigmatisierung), Lehrer Verhalten: Druck da Anstrengung, Druck stresst Kind –PFC kann nicht Arbeiten – Leistung geht nach unten (Selbsterfüllende Prophezeiung) – Bindung :/ - Kind wird Verhaltensauffällig – hat ADHS ? Zuweisung oder auch nicht  , ABER eig. Hat er Legasthenie!!!   </a:t>
            </a:r>
          </a:p>
          <a:p>
            <a:endParaRPr lang="de-DE" dirty="0"/>
          </a:p>
          <a:p>
            <a:r>
              <a:rPr lang="de-DE" dirty="0"/>
              <a:t>Generelle Tendenz von Menschen: daher fachliches Wissen notwendig: bewusste </a:t>
            </a:r>
            <a:r>
              <a:rPr lang="de-DE" dirty="0" err="1"/>
              <a:t>anstrengung</a:t>
            </a:r>
            <a:r>
              <a:rPr lang="de-DE" dirty="0"/>
              <a:t> notwendig um Haltung zu wahren !!!!</a:t>
            </a:r>
          </a:p>
          <a:p>
            <a:endParaRPr lang="de-DE" dirty="0"/>
          </a:p>
          <a:p>
            <a:r>
              <a:rPr lang="de-DE" dirty="0"/>
              <a:t>Rot: </a:t>
            </a:r>
          </a:p>
          <a:p>
            <a:r>
              <a:rPr lang="de-DE" dirty="0"/>
              <a:t>stabil intern – ADHS , Legasthenie der KANN nicht</a:t>
            </a:r>
          </a:p>
          <a:p>
            <a:r>
              <a:rPr lang="de-DE" dirty="0"/>
              <a:t>Oder intern </a:t>
            </a:r>
            <a:r>
              <a:rPr lang="de-DE" dirty="0" err="1"/>
              <a:t>veraibel</a:t>
            </a:r>
            <a:endParaRPr lang="de-DE" dirty="0"/>
          </a:p>
          <a:p>
            <a:r>
              <a:rPr lang="de-DE" dirty="0"/>
              <a:t>Er bemüht sich nicht !!!!</a:t>
            </a:r>
          </a:p>
          <a:p>
            <a:endParaRPr lang="de-DE" dirty="0"/>
          </a:p>
          <a:p>
            <a:r>
              <a:rPr lang="de-DE" dirty="0"/>
              <a:t>Lehrer </a:t>
            </a:r>
            <a:r>
              <a:rPr lang="de-DE" dirty="0" err="1"/>
              <a:t>internatilisiert</a:t>
            </a:r>
            <a:r>
              <a:rPr lang="de-DE" dirty="0"/>
              <a:t> </a:t>
            </a:r>
            <a:r>
              <a:rPr lang="de-DE" dirty="0" err="1"/>
              <a:t>lesitung</a:t>
            </a:r>
            <a:endParaRPr lang="de-DE" dirty="0"/>
          </a:p>
          <a:p>
            <a:r>
              <a:rPr lang="de-DE" dirty="0"/>
              <a:t> </a:t>
            </a:r>
          </a:p>
          <a:p>
            <a:r>
              <a:rPr lang="de-DE" dirty="0"/>
              <a:t>Schüler externalisiert </a:t>
            </a:r>
          </a:p>
        </p:txBody>
      </p:sp>
      <p:sp>
        <p:nvSpPr>
          <p:cNvPr id="4" name="Foliennummernplatzhalter 3"/>
          <p:cNvSpPr>
            <a:spLocks noGrp="1"/>
          </p:cNvSpPr>
          <p:nvPr>
            <p:ph type="sldNum" sz="quarter" idx="5"/>
          </p:nvPr>
        </p:nvSpPr>
        <p:spPr/>
        <p:txBody>
          <a:bodyPr/>
          <a:lstStyle/>
          <a:p>
            <a:fld id="{C8706EB9-8DAD-4834-AEF2-A24E8D8FAAA9}" type="slidenum">
              <a:rPr lang="de-DE" smtClean="0"/>
              <a:t>41</a:t>
            </a:fld>
            <a:endParaRPr lang="de-DE"/>
          </a:p>
        </p:txBody>
      </p:sp>
    </p:spTree>
    <p:extLst>
      <p:ext uri="{BB962C8B-B14F-4D97-AF65-F5344CB8AC3E}">
        <p14:creationId xmlns:p14="http://schemas.microsoft.com/office/powerpoint/2010/main" val="3034345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Kindheit – Adoleszenz</a:t>
            </a:r>
          </a:p>
          <a:p>
            <a:r>
              <a:rPr lang="de-DE" dirty="0"/>
              <a:t>Spannungsfeld durch </a:t>
            </a:r>
            <a:r>
              <a:rPr lang="de-DE" dirty="0" err="1"/>
              <a:t>asychrone</a:t>
            </a:r>
            <a:r>
              <a:rPr lang="de-DE" dirty="0"/>
              <a:t> Entwicklung (moralisch, biologisch, sozial): von Kind zu Erwachsen: vieles Können (Fortpflanzen..) vieles noch nicht dürfen (wählen), oder müssen (Lebensunterhalt)</a:t>
            </a:r>
          </a:p>
          <a:p>
            <a:r>
              <a:rPr lang="de-DE" dirty="0" err="1"/>
              <a:t>Säk</a:t>
            </a:r>
            <a:r>
              <a:rPr lang="de-DE" dirty="0"/>
              <a:t>. Akzeleration: (Ernährung, Reizüberflutung, Chemikalien in Nahrungsmitteln etc.; vgl. </a:t>
            </a:r>
            <a:r>
              <a:rPr lang="de-DE" dirty="0" err="1"/>
              <a:t>Sonnenmoser</a:t>
            </a:r>
            <a:r>
              <a:rPr lang="de-DE" dirty="0"/>
              <a:t> 2016</a:t>
            </a:r>
          </a:p>
          <a:p>
            <a:endParaRPr lang="de-DE" dirty="0"/>
          </a:p>
          <a:p>
            <a:r>
              <a:rPr lang="de-DE" dirty="0"/>
              <a:t>r früheren Entwicklung des limbischen und des Belohnungssystems verglichen mit dem kortikalen Kontrollsystem. Diese zeitliche Entwicklungsverzögerung führt in der frühen Adoleszenz zu einer verringerten Hemmung des limbischen und des Belohnungssystems, wodurch eine starke emotionale, motivationale und Belohnungsorientierung erklärt w</a:t>
            </a:r>
          </a:p>
          <a:p>
            <a:r>
              <a:rPr lang="de-DE" dirty="0"/>
              <a:t>PFC zuletzt</a:t>
            </a:r>
          </a:p>
          <a:p>
            <a:endParaRPr lang="de-DE" dirty="0"/>
          </a:p>
          <a:p>
            <a:r>
              <a:rPr lang="de-DE" dirty="0"/>
              <a:t>Umweltwahrnehmung: wirken schon zu Jugendlich – noch kindliche Bedürfnisse : vor allem bei Mädchen: </a:t>
            </a:r>
            <a:r>
              <a:rPr lang="de-DE" dirty="0" err="1"/>
              <a:t>wahrnehmung</a:t>
            </a:r>
            <a:r>
              <a:rPr lang="de-DE" dirty="0"/>
              <a:t> als sexuell reif , sexuell interessiert</a:t>
            </a:r>
          </a:p>
          <a:p>
            <a:r>
              <a:rPr lang="de-DE" dirty="0"/>
              <a:t>Zu früh: bei Jungs / </a:t>
            </a:r>
            <a:r>
              <a:rPr lang="de-DE" dirty="0" err="1"/>
              <a:t>maskulinität</a:t>
            </a:r>
            <a:r>
              <a:rPr lang="de-DE" dirty="0"/>
              <a:t> + , bei Mädchen – </a:t>
            </a:r>
          </a:p>
          <a:p>
            <a:r>
              <a:rPr lang="de-DE" dirty="0"/>
              <a:t>Zu spät: Jungs - / Mädchen +</a:t>
            </a:r>
          </a:p>
        </p:txBody>
      </p:sp>
      <p:sp>
        <p:nvSpPr>
          <p:cNvPr id="4" name="Foliennummernplatzhalter 3"/>
          <p:cNvSpPr>
            <a:spLocks noGrp="1"/>
          </p:cNvSpPr>
          <p:nvPr>
            <p:ph type="sldNum" sz="quarter" idx="5"/>
          </p:nvPr>
        </p:nvSpPr>
        <p:spPr/>
        <p:txBody>
          <a:bodyPr/>
          <a:lstStyle/>
          <a:p>
            <a:fld id="{C8706EB9-8DAD-4834-AEF2-A24E8D8FAAA9}" type="slidenum">
              <a:rPr lang="de-DE" smtClean="0"/>
              <a:t>43</a:t>
            </a:fld>
            <a:endParaRPr lang="de-DE"/>
          </a:p>
        </p:txBody>
      </p:sp>
    </p:spTree>
    <p:extLst>
      <p:ext uri="{BB962C8B-B14F-4D97-AF65-F5344CB8AC3E}">
        <p14:creationId xmlns:p14="http://schemas.microsoft.com/office/powerpoint/2010/main" val="302864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Ernährung, verbesserte Medizin</a:t>
            </a:r>
          </a:p>
          <a:p>
            <a:r>
              <a:rPr lang="de-DE" dirty="0"/>
              <a:t>Aus Lehrbuch Springer Entwicklungspsychologie des Jugendalters</a:t>
            </a:r>
          </a:p>
        </p:txBody>
      </p:sp>
      <p:sp>
        <p:nvSpPr>
          <p:cNvPr id="4" name="Foliennummernplatzhalter 3"/>
          <p:cNvSpPr>
            <a:spLocks noGrp="1"/>
          </p:cNvSpPr>
          <p:nvPr>
            <p:ph type="sldNum" sz="quarter" idx="5"/>
          </p:nvPr>
        </p:nvSpPr>
        <p:spPr/>
        <p:txBody>
          <a:bodyPr/>
          <a:lstStyle/>
          <a:p>
            <a:fld id="{C8706EB9-8DAD-4834-AEF2-A24E8D8FAAA9}" type="slidenum">
              <a:rPr lang="de-DE" smtClean="0"/>
              <a:t>44</a:t>
            </a:fld>
            <a:endParaRPr lang="de-DE"/>
          </a:p>
        </p:txBody>
      </p:sp>
    </p:spTree>
    <p:extLst>
      <p:ext uri="{BB962C8B-B14F-4D97-AF65-F5344CB8AC3E}">
        <p14:creationId xmlns:p14="http://schemas.microsoft.com/office/powerpoint/2010/main" val="2878942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hypothalamisch-hypophysär-</a:t>
            </a:r>
            <a:r>
              <a:rPr lang="de-DE" dirty="0" err="1"/>
              <a:t>gonadale</a:t>
            </a:r>
            <a:r>
              <a:rPr lang="de-DE" dirty="0"/>
              <a:t> Achse</a:t>
            </a:r>
          </a:p>
          <a:p>
            <a:r>
              <a:rPr lang="de-DE" dirty="0"/>
              <a:t>Pubertät beruht vermutlich auf einer verminderten Hemmung der Hormonsekretion, insbesondere aufgrund einer geringeren Empfindlichkeit des Hypothalamus gegenüber den vermehrt freigesetzten Sexualhormonen und </a:t>
            </a:r>
            <a:r>
              <a:rPr lang="de-DE" dirty="0" err="1"/>
              <a:t>wachstumshormonen</a:t>
            </a:r>
            <a:endParaRPr lang="de-DE" dirty="0"/>
          </a:p>
          <a:p>
            <a:endParaRPr lang="de-DE" dirty="0"/>
          </a:p>
          <a:p>
            <a:r>
              <a:rPr lang="de-DE" dirty="0"/>
              <a:t>Die vermehrte Sekretion von Sexualhormonen löst beim Jugendlichen körperliche Veränderungen der primären und sekundären Geschlechtsmerkmale</a:t>
            </a:r>
          </a:p>
          <a:p>
            <a:r>
              <a:rPr lang="de-DE" dirty="0"/>
              <a:t>Wachstumsschub</a:t>
            </a:r>
          </a:p>
          <a:p>
            <a:r>
              <a:rPr lang="de-DE" dirty="0"/>
              <a:t>Veränderung der physiologischen Stressreaktion </a:t>
            </a:r>
          </a:p>
          <a:p>
            <a:r>
              <a:rPr lang="de-DE" dirty="0"/>
              <a:t>Jungs erhöhte Abgabe Androgene: verringerte CRH: niedrige HPA </a:t>
            </a:r>
            <a:r>
              <a:rPr lang="de-DE" dirty="0" err="1"/>
              <a:t>aktivität</a:t>
            </a:r>
            <a:endParaRPr lang="de-DE" dirty="0"/>
          </a:p>
          <a:p>
            <a:r>
              <a:rPr lang="de-DE" dirty="0"/>
              <a:t>Mädchen: Östrogen: erhöhtes CRH: erhöhte HPA/Stressreaktion</a:t>
            </a:r>
          </a:p>
          <a:p>
            <a:r>
              <a:rPr lang="de-DE" dirty="0"/>
              <a:t>wiederkehrender emotionaler Stress kann die Sensitivität der HPA-Achse verändern !!!!!!</a:t>
            </a:r>
          </a:p>
          <a:p>
            <a:r>
              <a:rPr lang="de-DE" dirty="0"/>
              <a:t>Dauerstress verzögert Pubertät und hemmt </a:t>
            </a:r>
            <a:r>
              <a:rPr lang="de-DE" dirty="0" err="1"/>
              <a:t>wachstumshormone</a:t>
            </a:r>
            <a:endParaRPr lang="de-DE" dirty="0"/>
          </a:p>
          <a:p>
            <a:endParaRPr lang="de-DE" dirty="0"/>
          </a:p>
          <a:p>
            <a:r>
              <a:rPr lang="de-DE" dirty="0"/>
              <a:t>wiederkehrender emotionaler Stress kann die Sensitivität der HPA-Achse</a:t>
            </a:r>
          </a:p>
          <a:p>
            <a:endParaRPr lang="de-DE" dirty="0"/>
          </a:p>
          <a:p>
            <a:r>
              <a:rPr lang="de-DE" dirty="0"/>
              <a:t>r früheren Entwicklung des limbischen und des Belohnungssystems verglichen mit dem kortikalen Kontrollsystem. Diese zeitliche Entwicklungsverzögerung führt in der frühen Adoleszenz zu einer verringerten Hemmung des limbischen und des Belohnungssystems, wodurch eine starke emotionale, motivationale und Belohnungsorientierung erklärt w</a:t>
            </a:r>
          </a:p>
          <a:p>
            <a:r>
              <a:rPr lang="de-DE" dirty="0"/>
              <a:t>PFC zuletzt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Übergewicht geht mit einer früheren Pubertät einher (hormonell)/Essstörung verzögert Einsetzen</a:t>
            </a:r>
          </a:p>
          <a:p>
            <a:endParaRPr lang="de-DE" dirty="0"/>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45</a:t>
            </a:fld>
            <a:endParaRPr lang="de-DE"/>
          </a:p>
        </p:txBody>
      </p:sp>
    </p:spTree>
    <p:extLst>
      <p:ext uri="{BB962C8B-B14F-4D97-AF65-F5344CB8AC3E}">
        <p14:creationId xmlns:p14="http://schemas.microsoft.com/office/powerpoint/2010/main" val="381475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Jugendliche:</a:t>
            </a:r>
          </a:p>
          <a:p>
            <a:r>
              <a:rPr lang="de-DE" dirty="0"/>
              <a:t>Schlafforscher haben deshalb einen späteren Unterrichtsbeginn für Jugendliche gefordert und gezeigt, dass ein 60 Minuten späterer Schulbeginn positive Auswirkungen auf viele Gesundheits- und Leistungsparameter von Jugendlichen hätte.</a:t>
            </a:r>
          </a:p>
        </p:txBody>
      </p:sp>
      <p:sp>
        <p:nvSpPr>
          <p:cNvPr id="4" name="Foliennummernplatzhalter 3"/>
          <p:cNvSpPr>
            <a:spLocks noGrp="1"/>
          </p:cNvSpPr>
          <p:nvPr>
            <p:ph type="sldNum" sz="quarter" idx="5"/>
          </p:nvPr>
        </p:nvSpPr>
        <p:spPr/>
        <p:txBody>
          <a:bodyPr/>
          <a:lstStyle/>
          <a:p>
            <a:fld id="{C8706EB9-8DAD-4834-AEF2-A24E8D8FAAA9}" type="slidenum">
              <a:rPr lang="de-DE" smtClean="0"/>
              <a:t>46</a:t>
            </a:fld>
            <a:endParaRPr lang="de-DE"/>
          </a:p>
        </p:txBody>
      </p:sp>
    </p:spTree>
    <p:extLst>
      <p:ext uri="{BB962C8B-B14F-4D97-AF65-F5344CB8AC3E}">
        <p14:creationId xmlns:p14="http://schemas.microsoft.com/office/powerpoint/2010/main" val="1388333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Da mechanistisch</a:t>
            </a:r>
          </a:p>
          <a:p>
            <a:r>
              <a:rPr lang="de-DE" dirty="0"/>
              <a:t>Neuroplastizität</a:t>
            </a:r>
          </a:p>
          <a:p>
            <a:r>
              <a:rPr lang="de-DE" dirty="0"/>
              <a:t>Umwelteinflüsse</a:t>
            </a:r>
          </a:p>
          <a:p>
            <a:r>
              <a:rPr lang="de-DE" dirty="0"/>
              <a:t>Komplexe System</a:t>
            </a:r>
          </a:p>
        </p:txBody>
      </p:sp>
      <p:sp>
        <p:nvSpPr>
          <p:cNvPr id="4" name="Foliennummernplatzhalter 3"/>
          <p:cNvSpPr>
            <a:spLocks noGrp="1"/>
          </p:cNvSpPr>
          <p:nvPr>
            <p:ph type="sldNum" sz="quarter" idx="5"/>
          </p:nvPr>
        </p:nvSpPr>
        <p:spPr/>
        <p:txBody>
          <a:bodyPr/>
          <a:lstStyle/>
          <a:p>
            <a:fld id="{C8706EB9-8DAD-4834-AEF2-A24E8D8FAAA9}" type="slidenum">
              <a:rPr lang="de-DE" smtClean="0"/>
              <a:t>47</a:t>
            </a:fld>
            <a:endParaRPr lang="de-DE"/>
          </a:p>
        </p:txBody>
      </p:sp>
    </p:spTree>
    <p:extLst>
      <p:ext uri="{BB962C8B-B14F-4D97-AF65-F5344CB8AC3E}">
        <p14:creationId xmlns:p14="http://schemas.microsoft.com/office/powerpoint/2010/main" val="43146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 Corona beeinträchtigt</a:t>
            </a:r>
          </a:p>
        </p:txBody>
      </p:sp>
      <p:sp>
        <p:nvSpPr>
          <p:cNvPr id="4" name="Foliennummernplatzhalter 3"/>
          <p:cNvSpPr>
            <a:spLocks noGrp="1"/>
          </p:cNvSpPr>
          <p:nvPr>
            <p:ph type="sldNum" sz="quarter" idx="5"/>
          </p:nvPr>
        </p:nvSpPr>
        <p:spPr/>
        <p:txBody>
          <a:bodyPr/>
          <a:lstStyle/>
          <a:p>
            <a:fld id="{C8706EB9-8DAD-4834-AEF2-A24E8D8FAAA9}" type="slidenum">
              <a:rPr lang="de-DE" smtClean="0"/>
              <a:t>48</a:t>
            </a:fld>
            <a:endParaRPr lang="de-DE"/>
          </a:p>
        </p:txBody>
      </p:sp>
    </p:spTree>
    <p:extLst>
      <p:ext uri="{BB962C8B-B14F-4D97-AF65-F5344CB8AC3E}">
        <p14:creationId xmlns:p14="http://schemas.microsoft.com/office/powerpoint/2010/main" val="623657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Die Beeinträchtigung im Leben ist ausschlaggebend </a:t>
            </a:r>
          </a:p>
          <a:p>
            <a:endParaRPr lang="de-DE" dirty="0"/>
          </a:p>
          <a:p>
            <a:r>
              <a:rPr lang="de-DE" dirty="0"/>
              <a:t>Interaktive Umfrage</a:t>
            </a:r>
          </a:p>
          <a:p>
            <a:r>
              <a:rPr lang="de-DE" dirty="0"/>
              <a:t>Abhängig von Alter Kontext </a:t>
            </a:r>
            <a:r>
              <a:rPr lang="de-DE" dirty="0" err="1"/>
              <a:t>etc</a:t>
            </a:r>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49</a:t>
            </a:fld>
            <a:endParaRPr lang="de-DE"/>
          </a:p>
        </p:txBody>
      </p:sp>
    </p:spTree>
    <p:extLst>
      <p:ext uri="{BB962C8B-B14F-4D97-AF65-F5344CB8AC3E}">
        <p14:creationId xmlns:p14="http://schemas.microsoft.com/office/powerpoint/2010/main" val="178887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[2] </a:t>
            </a:r>
            <a:r>
              <a:rPr lang="en-US" sz="1800" dirty="0" err="1"/>
              <a:t>Belfer</a:t>
            </a:r>
            <a:r>
              <a:rPr lang="en-US" sz="1800" dirty="0"/>
              <a:t> ML. Child and adolescent mental disorders: the magnitude of the problem across the globe. J Child Psychol Psychiatry. 2008 Mar;49(3):226-36. </a:t>
            </a:r>
            <a:r>
              <a:rPr lang="en-US" sz="1800" dirty="0" err="1"/>
              <a:t>doi</a:t>
            </a:r>
            <a:r>
              <a:rPr lang="en-US" sz="1800" dirty="0"/>
              <a:t>: 10.1111/j.1469-7610.2007.01855.x. </a:t>
            </a:r>
            <a:r>
              <a:rPr lang="en-US" sz="1800" dirty="0" err="1"/>
              <a:t>Epub</a:t>
            </a:r>
            <a:r>
              <a:rPr lang="en-US" sz="1800" dirty="0"/>
              <a:t> 2008 Jan 21. PMID: 18221350.</a:t>
            </a:r>
            <a:r>
              <a:rPr lang="de-DE" sz="2800" b="1" dirty="0">
                <a:latin typeface="Calibri" panose="020F0502020204030204" pitchFamily="34" charset="0"/>
                <a:cs typeface="Times New Roman" panose="02020603050405020304" pitchFamily="18" charset="0"/>
              </a:rPr>
              <a:t> [2]</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800" b="1" dirty="0">
                <a:latin typeface="Calibri" panose="020F0502020204030204" pitchFamily="34" charset="0"/>
                <a:cs typeface="Times New Roman" panose="02020603050405020304" pitchFamily="18" charset="0"/>
              </a:rPr>
              <a:t>WHO Atlas </a:t>
            </a:r>
            <a:r>
              <a:rPr lang="de-DE" sz="2800" b="1" dirty="0" err="1">
                <a:latin typeface="Calibri" panose="020F0502020204030204" pitchFamily="34" charset="0"/>
                <a:cs typeface="Times New Roman" panose="02020603050405020304" pitchFamily="18" charset="0"/>
              </a:rPr>
              <a:t>project</a:t>
            </a:r>
            <a:endParaRPr lang="de-DE" sz="2800" b="1" dirty="0">
              <a:latin typeface="Calibri" panose="020F0502020204030204" pitchFamily="34" charset="0"/>
              <a:cs typeface="Times New Roman" panose="02020603050405020304" pitchFamily="18" charset="0"/>
            </a:endParaRPr>
          </a:p>
          <a:p>
            <a:pPr>
              <a:lnSpc>
                <a:spcPct val="107000"/>
              </a:lnSpc>
              <a:spcAft>
                <a:spcPts val="800"/>
              </a:spcAft>
            </a:pPr>
            <a:endPar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Hinweise dass sie besser sichtbar werden ! ob Häufiger oder weniger Häufig: nicht ganz einfach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Sensibilität, verbesserte System !, Zeitgeist: Mediennutzung, Drogenkonsum steigt, ADHS und </a:t>
            </a:r>
            <a:r>
              <a:rPr lang="de-DE"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Leistungsgeselschaft</a:t>
            </a: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besseres Verständnis von Psychopathologie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Hinweise das sie schon immer da waren und konstant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Angststörungen: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ext. Stör.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ADHS: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Emotionale Störungen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(Substanzkonsum (BELLA </a:t>
            </a:r>
            <a:r>
              <a:rPr lang="de-DE" sz="18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studie</a:t>
            </a: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a:t>
            </a:r>
            <a:r>
              <a:rPr lang="de-DE" sz="18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deutschland</a:t>
            </a: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(Anorexie, Bulimie, Binge Eating: Prävalenz nimmt zu Alter nach unten 14)</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Bipolar: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BSP für oben: Bipolar explodiert in USA (exklusiv) seit 1990 –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broad</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phenotyp</a:t>
            </a:r>
            <a:r>
              <a:rPr lang="de-DE" sz="1800" dirty="0">
                <a:effectLst/>
                <a:latin typeface="Calibri" panose="020F0502020204030204" pitchFamily="34" charset="0"/>
                <a:ea typeface="Calibri" panose="020F0502020204030204" pitchFamily="34" charset="0"/>
                <a:cs typeface="Times New Roman" panose="02020603050405020304" pitchFamily="18" charset="0"/>
              </a:rPr>
              <a:t> (Änderung diagnostischer Kriterien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klinischen Mischbild aus Affektschwankungen, Gereiztheit und aggressivem Verhalten ohne distinkte Episoden als „bipolar“. 16</a:t>
            </a:r>
          </a:p>
          <a:p>
            <a:pPr>
              <a:lnSpc>
                <a:spcPct val="107000"/>
              </a:lnSpc>
              <a:spcAft>
                <a:spcPts val="800"/>
              </a:spcAft>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Reaktion darauf </a:t>
            </a:r>
            <a:r>
              <a:rPr lang="en-GB" sz="1800" dirty="0">
                <a:effectLst/>
                <a:latin typeface="Calibri" panose="020F0502020204030204" pitchFamily="34" charset="0"/>
                <a:ea typeface="Calibri" panose="020F0502020204030204" pitchFamily="34" charset="0"/>
                <a:cs typeface="Times New Roman" panose="02020603050405020304" pitchFamily="18" charset="0"/>
              </a:rPr>
              <a:t>SMD („Severe Mood Dysregulation“)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DMDD (Disruptive Mood Dysregulation Dis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einer kleinen Gruppe von Kindern und vor allem Jugendlichen von ca. 1,8 % eine bipolare Störung nach „klassischem Verständnis“ tatsächlich feststellbar ist und im Längsschnitt diagnostisch stabil bleibt</a:t>
            </a:r>
          </a:p>
          <a:p>
            <a:pPr marL="342900" lvl="0" indent="-342900">
              <a:lnSpc>
                <a:spcPct val="107000"/>
              </a:lnSpc>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Autismus (prävalenzzahlen uneinheitlich, High </a:t>
            </a:r>
            <a:r>
              <a:rPr lang="de-DE" sz="18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functioning</a:t>
            </a: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weiblicher </a:t>
            </a:r>
            <a:r>
              <a:rPr lang="de-DE" sz="18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autismus</a:t>
            </a: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18</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BPS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DSM-5 Altersbeschränkung aufgehoben </a:t>
            </a:r>
          </a:p>
          <a:p>
            <a:pPr>
              <a:lnSpc>
                <a:spcPct val="107000"/>
              </a:lnSpc>
              <a:spcAft>
                <a:spcPts val="800"/>
              </a:spcAft>
            </a:pPr>
            <a:r>
              <a:rPr lang="de-DE" sz="1800" dirty="0" err="1">
                <a:effectLst/>
                <a:latin typeface="Calibri" panose="020F0502020204030204" pitchFamily="34" charset="0"/>
                <a:ea typeface="Calibri" panose="020F0502020204030204" pitchFamily="34" charset="0"/>
                <a:cs typeface="Times New Roman" panose="02020603050405020304" pitchFamily="18" charset="0"/>
              </a:rPr>
              <a:t>Präv</a:t>
            </a:r>
            <a:r>
              <a:rPr lang="de-DE" sz="1800" dirty="0">
                <a:effectLst/>
                <a:latin typeface="Calibri" panose="020F0502020204030204" pitchFamily="34" charset="0"/>
                <a:ea typeface="Calibri" panose="020F0502020204030204" pitchFamily="34" charset="0"/>
                <a:cs typeface="Times New Roman" panose="02020603050405020304" pitchFamily="18" charset="0"/>
              </a:rPr>
              <a:t>. 1% (verhältnismäßig selten)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10 % aller ambulanten und bis zu 50 % aller stationären Patienten in kinder- und jugendpsychiatrischen Settings diese Diagnose [19]. Der naturalistische Verlauf der Störung scheint durch erste Symptome in Pubertät, einen Erkrankungsgipfel in der späten Adoleszenz sowie einer linearen Abnahme im jungen Erwachsenen-Alter gekennzeichnet zu sein</a:t>
            </a:r>
          </a:p>
          <a:p>
            <a:pPr>
              <a:lnSpc>
                <a:spcPct val="107000"/>
              </a:lnSpc>
              <a:spcAft>
                <a:spcPts val="800"/>
              </a:spcAft>
            </a:pPr>
            <a:r>
              <a:rPr lang="de-DE" sz="1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Querlink</a:t>
            </a:r>
            <a:r>
              <a:rPr lang="de-D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Emotionale Schwankungen im </a:t>
            </a:r>
            <a:r>
              <a:rPr lang="de-DE" sz="1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KuJ</a:t>
            </a:r>
            <a:r>
              <a:rPr lang="de-D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alter normale Entwicklung!!! Buch VT Buch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S3 Pubertät</a:t>
            </a:r>
          </a:p>
          <a:p>
            <a:pPr marL="342900" lvl="0" indent="-342900">
              <a:lnSpc>
                <a:spcPct val="107000"/>
              </a:lnSpc>
              <a:spcAft>
                <a:spcPts val="800"/>
              </a:spcAft>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Nicht-suizidale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Selbstverletzungen</a:t>
            </a:r>
            <a:r>
              <a:rPr lang="en-GB" sz="1800" dirty="0">
                <a:effectLst/>
                <a:latin typeface="Calibri" panose="020F0502020204030204" pitchFamily="34" charset="0"/>
                <a:ea typeface="Calibri" panose="020F0502020204030204" pitchFamily="34" charset="0"/>
                <a:cs typeface="Times New Roman" panose="02020603050405020304" pitchFamily="18" charset="0"/>
              </a:rPr>
              <a:t> (NSSV)</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20–30 % (</a:t>
            </a:r>
            <a:r>
              <a:rPr lang="de-DE"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12,068 </a:t>
            </a:r>
            <a:r>
              <a:rPr lang="de-DE" sz="18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adolescents</a:t>
            </a:r>
            <a:r>
              <a:rPr lang="de-DE"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(F/M: 6,717/5,351; </a:t>
            </a:r>
            <a:r>
              <a:rPr lang="de-DE" sz="18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mean</a:t>
            </a:r>
            <a:r>
              <a:rPr lang="de-DE"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a:t>
            </a:r>
            <a:r>
              <a:rPr lang="de-DE" sz="18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age</a:t>
            </a:r>
            <a:r>
              <a:rPr lang="de-DE"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14.9 ± 0.89)</a:t>
            </a:r>
            <a:r>
              <a:rPr lang="de-DE" sz="1800" dirty="0">
                <a:effectLst/>
                <a:latin typeface="Calibri" panose="020F0502020204030204" pitchFamily="34" charset="0"/>
                <a:ea typeface="Calibri" panose="020F0502020204030204" pitchFamily="34" charset="0"/>
                <a:cs typeface="Times New Roman" panose="02020603050405020304" pitchFamily="18" charset="0"/>
              </a:rPr>
              <a:t>) aller europäischen Jugendlichen geben an, sich bereits einmal selbst verletzt</a:t>
            </a:r>
          </a:p>
          <a:p>
            <a:pPr>
              <a:lnSpc>
                <a:spcPct val="107000"/>
              </a:lnSpc>
              <a:spcAft>
                <a:spcPts val="800"/>
              </a:spcAft>
            </a:pPr>
            <a:r>
              <a:rPr lang="de-DE" sz="1800" dirty="0" err="1">
                <a:effectLst/>
                <a:latin typeface="Calibri" panose="020F0502020204030204" pitchFamily="34" charset="0"/>
                <a:ea typeface="Calibri" panose="020F0502020204030204" pitchFamily="34" charset="0"/>
                <a:cs typeface="Times New Roman" panose="02020603050405020304" pitchFamily="18" charset="0"/>
              </a:rPr>
              <a:t>forschungsdiagnose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err="1">
                <a:effectLst/>
                <a:latin typeface="Calibri" panose="020F0502020204030204" pitchFamily="34" charset="0"/>
                <a:ea typeface="Calibri" panose="020F0502020204030204" pitchFamily="34" charset="0"/>
                <a:cs typeface="Times New Roman" panose="02020603050405020304" pitchFamily="18" charset="0"/>
              </a:rPr>
              <a:t>österreich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österreichischen Jugendlichen konnte eine Punkt- bzw. Lebenszeitprävalenz von 23,9 % bzw. 35,8 % nachweisen [37]. Die häufigsten Störungsbilder in dieser Studie waren Angststörungen (15,6 %), Störungen der psychischen und neuronalen Entwicklung (9,3 %, davon 5,2 % Aufmerksamkeitsdefizit- und Hyperaktivitätsstörung) sowie Depressive Störungen (6,2 %).  (mehr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störungskategorien</a:t>
            </a:r>
            <a:r>
              <a:rPr lang="de-DE" sz="1800" dirty="0">
                <a:effectLst/>
                <a:latin typeface="Calibri" panose="020F0502020204030204" pitchFamily="34" charset="0"/>
                <a:ea typeface="Calibri" panose="020F0502020204030204" pitchFamily="34" charset="0"/>
                <a:cs typeface="Times New Roman" panose="02020603050405020304" pitchFamily="18" charset="0"/>
              </a:rPr>
              <a:t> darum höher als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beipolanzky</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8</a:t>
            </a:fld>
            <a:endParaRPr lang="de-DE"/>
          </a:p>
        </p:txBody>
      </p:sp>
    </p:spTree>
    <p:extLst>
      <p:ext uri="{BB962C8B-B14F-4D97-AF65-F5344CB8AC3E}">
        <p14:creationId xmlns:p14="http://schemas.microsoft.com/office/powerpoint/2010/main" val="4187406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Das Scheitern an Entwicklungsaufgaben und das Leiden darunter ist ein wichtiges Kriterium für Psychopathologie: man muss aber aufpassen !!!</a:t>
            </a:r>
          </a:p>
          <a:p>
            <a:endParaRPr lang="de-DE" dirty="0"/>
          </a:p>
          <a:p>
            <a:r>
              <a:rPr lang="de-DE" dirty="0"/>
              <a:t>Achtung ! Von Ökonomie abhängig BSP Italien  Generationen Häuser </a:t>
            </a:r>
          </a:p>
          <a:p>
            <a:r>
              <a:rPr lang="de-DE" dirty="0"/>
              <a:t>Zweiteres: verschiebt sich nach hinten (wegen dem kann man nicht einfach Beziehungsunfähigkeit attestieren</a:t>
            </a:r>
          </a:p>
          <a:p>
            <a:r>
              <a:rPr lang="de-DE" dirty="0"/>
              <a:t>Entwicklungsaufgaben verschieben sich zeitlich und sind an Erwartungen in der Gesellschaft geknüpft</a:t>
            </a:r>
          </a:p>
        </p:txBody>
      </p:sp>
      <p:sp>
        <p:nvSpPr>
          <p:cNvPr id="4" name="Foliennummernplatzhalter 3"/>
          <p:cNvSpPr>
            <a:spLocks noGrp="1"/>
          </p:cNvSpPr>
          <p:nvPr>
            <p:ph type="sldNum" sz="quarter" idx="5"/>
          </p:nvPr>
        </p:nvSpPr>
        <p:spPr/>
        <p:txBody>
          <a:bodyPr/>
          <a:lstStyle/>
          <a:p>
            <a:fld id="{C8706EB9-8DAD-4834-AEF2-A24E8D8FAAA9}" type="slidenum">
              <a:rPr lang="de-DE" smtClean="0"/>
              <a:t>50</a:t>
            </a:fld>
            <a:endParaRPr lang="de-DE"/>
          </a:p>
        </p:txBody>
      </p:sp>
    </p:spTree>
    <p:extLst>
      <p:ext uri="{BB962C8B-B14F-4D97-AF65-F5344CB8AC3E}">
        <p14:creationId xmlns:p14="http://schemas.microsoft.com/office/powerpoint/2010/main" val="102440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Cut off Werte </a:t>
            </a:r>
          </a:p>
          <a:p>
            <a:endParaRPr lang="de-DE" dirty="0"/>
          </a:p>
          <a:p>
            <a:r>
              <a:rPr lang="de-DE" dirty="0"/>
              <a:t>Wenn entwicklungsaufgaben verzögert</a:t>
            </a:r>
          </a:p>
          <a:p>
            <a:r>
              <a:rPr lang="de-DE" dirty="0"/>
              <a:t>Herausforderung auch in der </a:t>
            </a:r>
            <a:r>
              <a:rPr lang="de-DE" dirty="0" err="1"/>
              <a:t>psychiatrie</a:t>
            </a:r>
            <a:r>
              <a:rPr lang="de-DE" dirty="0"/>
              <a:t> darum Verhaltensbeobachtung: Schule, zu Hause</a:t>
            </a:r>
          </a:p>
          <a:p>
            <a:r>
              <a:rPr lang="de-DE" dirty="0" err="1"/>
              <a:t>Pschisches</a:t>
            </a:r>
            <a:r>
              <a:rPr lang="de-DE" dirty="0"/>
              <a:t> Funktionsniveau </a:t>
            </a:r>
          </a:p>
        </p:txBody>
      </p:sp>
      <p:sp>
        <p:nvSpPr>
          <p:cNvPr id="4" name="Foliennummernplatzhalter 3"/>
          <p:cNvSpPr>
            <a:spLocks noGrp="1"/>
          </p:cNvSpPr>
          <p:nvPr>
            <p:ph type="sldNum" sz="quarter" idx="5"/>
          </p:nvPr>
        </p:nvSpPr>
        <p:spPr/>
        <p:txBody>
          <a:bodyPr/>
          <a:lstStyle/>
          <a:p>
            <a:fld id="{C8706EB9-8DAD-4834-AEF2-A24E8D8FAAA9}" type="slidenum">
              <a:rPr lang="de-DE" smtClean="0"/>
              <a:t>51</a:t>
            </a:fld>
            <a:endParaRPr lang="de-DE"/>
          </a:p>
        </p:txBody>
      </p:sp>
    </p:spTree>
    <p:extLst>
      <p:ext uri="{BB962C8B-B14F-4D97-AF65-F5344CB8AC3E}">
        <p14:creationId xmlns:p14="http://schemas.microsoft.com/office/powerpoint/2010/main" val="4040960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200" dirty="0">
                <a:solidFill>
                  <a:schemeClr val="tx1"/>
                </a:solidFill>
              </a:rPr>
              <a:t>BSP Psychologie Fragebogen Cut off Werte</a:t>
            </a:r>
          </a:p>
          <a:p>
            <a:endParaRPr lang="de-DE" sz="1200" dirty="0">
              <a:solidFill>
                <a:schemeClr val="tx1"/>
              </a:solidFill>
            </a:endParaRPr>
          </a:p>
          <a:p>
            <a:r>
              <a:rPr lang="de-DE" sz="1200" dirty="0">
                <a:solidFill>
                  <a:schemeClr val="tx1"/>
                </a:solidFill>
              </a:rPr>
              <a:t>Was darf noch als normal gelten und wann beginnt eine Störung?</a:t>
            </a:r>
            <a:endParaRPr lang="de-DE" dirty="0"/>
          </a:p>
          <a:p>
            <a:endParaRPr lang="de-DE" dirty="0"/>
          </a:p>
          <a:p>
            <a:r>
              <a:rPr lang="de-DE" dirty="0"/>
              <a:t>Keine Ätiologie</a:t>
            </a:r>
          </a:p>
          <a:p>
            <a:r>
              <a:rPr lang="de-DE" dirty="0" err="1"/>
              <a:t>ebatte</a:t>
            </a:r>
            <a:r>
              <a:rPr lang="de-DE" dirty="0"/>
              <a:t> um multidimensionale Phänotypen versus unidimensionale Diagnosekategorien (Research </a:t>
            </a:r>
            <a:r>
              <a:rPr lang="de-DE" dirty="0" err="1"/>
              <a:t>domain</a:t>
            </a:r>
            <a:r>
              <a:rPr lang="de-DE" dirty="0"/>
              <a:t> </a:t>
            </a:r>
            <a:r>
              <a:rPr lang="de-DE" dirty="0" err="1"/>
              <a:t>criteria</a:t>
            </a:r>
            <a:r>
              <a:rPr lang="de-DE" dirty="0"/>
              <a:t>)</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52</a:t>
            </a:fld>
            <a:endParaRPr lang="de-DE"/>
          </a:p>
        </p:txBody>
      </p:sp>
    </p:spTree>
    <p:extLst>
      <p:ext uri="{BB962C8B-B14F-4D97-AF65-F5344CB8AC3E}">
        <p14:creationId xmlns:p14="http://schemas.microsoft.com/office/powerpoint/2010/main" val="1333452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Psychische Krankheiten mit unterschiedlichen Symptomen, je nach Manifestationszeit (Depression im Kindes und Jugendalter)</a:t>
            </a:r>
          </a:p>
          <a:p>
            <a:r>
              <a:rPr lang="de-DE" dirty="0"/>
              <a:t>Kinder-Spielunlust-Aggression</a:t>
            </a:r>
          </a:p>
          <a:p>
            <a:r>
              <a:rPr lang="de-DE" dirty="0" err="1"/>
              <a:t>Jugendl</a:t>
            </a:r>
            <a:r>
              <a:rPr lang="de-DE" dirty="0"/>
              <a:t>. Wie bei erwachsenen </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53</a:t>
            </a:fld>
            <a:endParaRPr lang="de-DE"/>
          </a:p>
        </p:txBody>
      </p:sp>
    </p:spTree>
    <p:extLst>
      <p:ext uri="{BB962C8B-B14F-4D97-AF65-F5344CB8AC3E}">
        <p14:creationId xmlns:p14="http://schemas.microsoft.com/office/powerpoint/2010/main" val="1431484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solidFill>
                  <a:srgbClr val="FF0000"/>
                </a:solidFill>
                <a:latin typeface="Arial" panose="020B0604020202020204" pitchFamily="34" charset="0"/>
                <a:cs typeface="Arial" panose="020B0604020202020204" pitchFamily="34" charset="0"/>
              </a:rPr>
              <a:t>Anmerk</a:t>
            </a:r>
            <a:r>
              <a:rPr lang="de-DE" sz="1200" b="1" dirty="0">
                <a:solidFill>
                  <a:srgbClr val="FF0000"/>
                </a:solidFill>
                <a:latin typeface="Arial" panose="020B0604020202020204" pitchFamily="34" charset="0"/>
                <a:cs typeface="Arial" panose="020B0604020202020204" pitchFamily="34" charset="0"/>
              </a:rPr>
              <a:t>.: wenn man die Funktionalität also Psychischen Mechanismen/Pathophysiologie genau kennt!</a:t>
            </a:r>
            <a:r>
              <a:rPr lang="de-DE" sz="1200" b="1" dirty="0">
                <a:latin typeface="Arial" panose="020B0604020202020204" pitchFamily="34" charset="0"/>
                <a:cs typeface="Arial" panose="020B0604020202020204" pitchFamily="34" charset="0"/>
              </a:rPr>
              <a:t>)</a:t>
            </a:r>
            <a:r>
              <a:rPr lang="de-DE" sz="1200" dirty="0">
                <a:latin typeface="Arial" panose="020B0604020202020204" pitchFamily="34" charset="0"/>
                <a:cs typeface="Arial" panose="020B0604020202020204" pitchFamily="34" charset="0"/>
              </a:rPr>
              <a:t> </a:t>
            </a:r>
            <a:endParaRPr lang="de-DE" dirty="0"/>
          </a:p>
          <a:p>
            <a:r>
              <a:rPr lang="de-DE" dirty="0"/>
              <a:t>BSP Anorexie </a:t>
            </a:r>
          </a:p>
          <a:p>
            <a:endParaRPr lang="de-DE" dirty="0"/>
          </a:p>
          <a:p>
            <a:r>
              <a:rPr lang="de-DE" dirty="0"/>
              <a:t>Klinisch Relevant: nicht immer offensichtlich – Lehrer und erkenn von Psychopathologien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psychiatrischen und psychologische Forschung </a:t>
            </a:r>
          </a:p>
          <a:p>
            <a:r>
              <a:rPr lang="de-DE" dirty="0"/>
              <a:t>Nicht Praktisch da viel beschreibend!! Aber oft zutreffender </a:t>
            </a:r>
            <a:r>
              <a:rPr lang="de-DE" dirty="0" err="1"/>
              <a:t>bzw</a:t>
            </a:r>
            <a:r>
              <a:rPr lang="de-DE" dirty="0"/>
              <a:t> informativ</a:t>
            </a:r>
          </a:p>
        </p:txBody>
      </p:sp>
      <p:sp>
        <p:nvSpPr>
          <p:cNvPr id="4" name="Foliennummernplatzhalter 3"/>
          <p:cNvSpPr>
            <a:spLocks noGrp="1"/>
          </p:cNvSpPr>
          <p:nvPr>
            <p:ph type="sldNum" sz="quarter" idx="5"/>
          </p:nvPr>
        </p:nvSpPr>
        <p:spPr/>
        <p:txBody>
          <a:bodyPr/>
          <a:lstStyle/>
          <a:p>
            <a:fld id="{C8706EB9-8DAD-4834-AEF2-A24E8D8FAAA9}" type="slidenum">
              <a:rPr lang="de-DE" smtClean="0"/>
              <a:t>54</a:t>
            </a:fld>
            <a:endParaRPr lang="de-DE"/>
          </a:p>
        </p:txBody>
      </p:sp>
    </p:spTree>
    <p:extLst>
      <p:ext uri="{BB962C8B-B14F-4D97-AF65-F5344CB8AC3E}">
        <p14:creationId xmlns:p14="http://schemas.microsoft.com/office/powerpoint/2010/main" val="9010276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Pervasivität</a:t>
            </a:r>
            <a:r>
              <a:rPr lang="de-DE" dirty="0"/>
              <a:t>: BSP ADHS: hört zu Hause nicht auf !!! Ansonsten Schulunlust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d.h., ob das Störungsbild in mehreren Bereiche Auswirkungen hat, z.B. ob eine Funktionsbeeinträchtigung sich in der Familie, in der Schule und auch in der Freizeit auswirkt. Die </a:t>
            </a:r>
            <a:r>
              <a:rPr lang="de-DE" sz="1200" dirty="0" err="1">
                <a:latin typeface="Arial" panose="020B0604020202020204" pitchFamily="34" charset="0"/>
                <a:cs typeface="Arial" panose="020B0604020202020204" pitchFamily="34" charset="0"/>
              </a:rPr>
              <a:t>Pervasivität</a:t>
            </a:r>
            <a:r>
              <a:rPr lang="de-DE" sz="1200" dirty="0">
                <a:latin typeface="Arial" panose="020B0604020202020204" pitchFamily="34" charset="0"/>
                <a:cs typeface="Arial" panose="020B0604020202020204" pitchFamily="34" charset="0"/>
              </a:rPr>
              <a:t> trägt erheblich zum Ausmaß der Beeinträchtigung bei.</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Intensität</a:t>
            </a:r>
            <a:endParaRPr lang="de-DE"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 d.h., ob das Störungsbild in einem (oder mehren) Bereich(en) so stark ausgeprägt ist, dass die Stärke der Funktionsbeeinträchtigung nicht mehr mit einer Teilhabe vereinbar ist.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Arial" panose="020B0604020202020204" pitchFamily="34" charset="0"/>
                <a:cs typeface="Arial" panose="020B0604020202020204" pitchFamily="34" charset="0"/>
              </a:rPr>
              <a:t>Chronizität</a:t>
            </a:r>
            <a:endParaRPr lang="de-DE"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 d.h. die Dauer der Funktionsbeeinträchtigung.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55</a:t>
            </a:fld>
            <a:endParaRPr lang="de-DE"/>
          </a:p>
        </p:txBody>
      </p:sp>
    </p:spTree>
    <p:extLst>
      <p:ext uri="{BB962C8B-B14F-4D97-AF65-F5344CB8AC3E}">
        <p14:creationId xmlns:p14="http://schemas.microsoft.com/office/powerpoint/2010/main" val="1158886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u="sng" dirty="0">
                <a:latin typeface="Arial" panose="020B0604020202020204" pitchFamily="34" charset="0"/>
                <a:cs typeface="Arial" panose="020B0604020202020204" pitchFamily="34" charset="0"/>
              </a:rPr>
              <a:t>Achse 1 – klinisch-psychiatrisches Syndrom</a:t>
            </a:r>
          </a:p>
          <a:p>
            <a:pPr marL="0" indent="0">
              <a:buNone/>
            </a:pPr>
            <a:r>
              <a:rPr lang="de-DE" sz="1200" dirty="0" err="1">
                <a:latin typeface="Arial" panose="020B0604020202020204" pitchFamily="34" charset="0"/>
                <a:cs typeface="Arial" panose="020B0604020202020204" pitchFamily="34" charset="0"/>
              </a:rPr>
              <a:t>Diangosen</a:t>
            </a:r>
            <a:r>
              <a:rPr lang="de-DE" sz="1200" dirty="0">
                <a:latin typeface="Arial" panose="020B0604020202020204" pitchFamily="34" charset="0"/>
                <a:cs typeface="Arial" panose="020B0604020202020204" pitchFamily="34" charset="0"/>
              </a:rPr>
              <a:t> aus Kapitel V des ICD-10</a:t>
            </a:r>
          </a:p>
          <a:p>
            <a:pPr marL="0" indent="0">
              <a:buNone/>
            </a:pPr>
            <a:r>
              <a:rPr lang="de-DE" sz="1200" b="1" u="sng" dirty="0">
                <a:latin typeface="Arial" panose="020B0604020202020204" pitchFamily="34" charset="0"/>
                <a:cs typeface="Arial" panose="020B0604020202020204" pitchFamily="34" charset="0"/>
              </a:rPr>
              <a:t>Achse 2 – Umschriebene Entwicklungsstörung</a:t>
            </a:r>
          </a:p>
          <a:p>
            <a:pPr marL="0" indent="0">
              <a:buNone/>
            </a:pPr>
            <a:r>
              <a:rPr lang="de-DE" sz="1200" dirty="0">
                <a:latin typeface="Arial" panose="020B0604020202020204" pitchFamily="34" charset="0"/>
                <a:cs typeface="Arial" panose="020B0604020202020204" pitchFamily="34" charset="0"/>
              </a:rPr>
              <a:t>An dieser Stelle werden umschriebene Entwicklungsstörungen (beispielsweise F81.0 </a:t>
            </a:r>
            <a:r>
              <a:rPr lang="de-DE" sz="1200" dirty="0">
                <a:latin typeface="Arial" panose="020B0604020202020204" pitchFamily="34" charset="0"/>
                <a:cs typeface="Arial" panose="020B0604020202020204" pitchFamily="34" charset="0"/>
                <a:hlinkClick r:id="rId3" tooltip="Legasthenie"/>
              </a:rPr>
              <a:t>Lese- und Rechtschreibstörung</a:t>
            </a:r>
            <a:r>
              <a:rPr lang="de-DE" sz="1200" dirty="0">
                <a:latin typeface="Arial" panose="020B0604020202020204" pitchFamily="34" charset="0"/>
                <a:cs typeface="Arial" panose="020B0604020202020204" pitchFamily="34" charset="0"/>
              </a:rPr>
              <a:t>) unabhängig von der Ursache beschrieben. Sie liegen nur dann vor, wenn sie </a:t>
            </a:r>
            <a:r>
              <a:rPr lang="de-DE" sz="1200" b="1" dirty="0">
                <a:latin typeface="Arial" panose="020B0604020202020204" pitchFamily="34" charset="0"/>
                <a:cs typeface="Arial" panose="020B0604020202020204" pitchFamily="34" charset="0"/>
              </a:rPr>
              <a:t>aus dem übrigen Entwicklungsniveau des Kindes oder des Jugendlichen herausfallen</a:t>
            </a:r>
            <a:r>
              <a:rPr lang="de-DE" sz="1200" dirty="0">
                <a:latin typeface="Arial" panose="020B0604020202020204" pitchFamily="34" charset="0"/>
                <a:cs typeface="Arial" panose="020B0604020202020204" pitchFamily="34" charset="0"/>
              </a:rPr>
              <a:t>. Eine Entwicklungsstörung als Teil </a:t>
            </a:r>
            <a:r>
              <a:rPr lang="de-DE" sz="1200" b="1" dirty="0">
                <a:latin typeface="Arial" panose="020B0604020202020204" pitchFamily="34" charset="0"/>
                <a:cs typeface="Arial" panose="020B0604020202020204" pitchFamily="34" charset="0"/>
              </a:rPr>
              <a:t>einer schweren geistigen Behinderung würde hier also nicht beschrieben </a:t>
            </a:r>
            <a:r>
              <a:rPr lang="de-DE" sz="1200" dirty="0">
                <a:latin typeface="Arial" panose="020B0604020202020204" pitchFamily="34" charset="0"/>
                <a:cs typeface="Arial" panose="020B0604020202020204" pitchFamily="34" charset="0"/>
              </a:rPr>
              <a:t>werden. </a:t>
            </a:r>
          </a:p>
          <a:p>
            <a:pPr marL="0" indent="0">
              <a:buNone/>
            </a:pPr>
            <a:r>
              <a:rPr lang="de-DE" sz="1200" b="1" u="sng" dirty="0">
                <a:latin typeface="Arial" panose="020B0604020202020204" pitchFamily="34" charset="0"/>
                <a:cs typeface="Arial" panose="020B0604020202020204" pitchFamily="34" charset="0"/>
              </a:rPr>
              <a:t>Achse 3 – Intelligenzniveau</a:t>
            </a:r>
          </a:p>
          <a:p>
            <a:pPr marL="0" indent="0">
              <a:buNone/>
            </a:pPr>
            <a:r>
              <a:rPr lang="de-DE" sz="1200" dirty="0">
                <a:latin typeface="Arial" panose="020B0604020202020204" pitchFamily="34" charset="0"/>
                <a:cs typeface="Arial" panose="020B0604020202020204" pitchFamily="34" charset="0"/>
              </a:rPr>
              <a:t>Auf dieser Achse wird das psychometrisch (also durch Tests) erfasste oder klinisch eingeschätzte </a:t>
            </a:r>
            <a:r>
              <a:rPr lang="de-DE" sz="1200" dirty="0">
                <a:latin typeface="Arial" panose="020B0604020202020204" pitchFamily="34" charset="0"/>
                <a:cs typeface="Arial" panose="020B0604020202020204" pitchFamily="34" charset="0"/>
                <a:hlinkClick r:id="rId4" tooltip="Intelligenz"/>
              </a:rPr>
              <a:t>Intelligenzniveau</a:t>
            </a:r>
            <a:r>
              <a:rPr lang="de-DE" sz="1200" dirty="0">
                <a:latin typeface="Arial" panose="020B0604020202020204" pitchFamily="34" charset="0"/>
                <a:cs typeface="Arial" panose="020B0604020202020204" pitchFamily="34" charset="0"/>
              </a:rPr>
              <a:t> kodiert. </a:t>
            </a:r>
          </a:p>
          <a:p>
            <a:pPr marL="0" indent="0">
              <a:buNone/>
            </a:pPr>
            <a:r>
              <a:rPr lang="de-DE" sz="1200" b="1" u="sng" dirty="0">
                <a:latin typeface="Arial" panose="020B0604020202020204" pitchFamily="34" charset="0"/>
                <a:cs typeface="Arial" panose="020B0604020202020204" pitchFamily="34" charset="0"/>
              </a:rPr>
              <a:t>Achse 4 – Körperliche Symptomatik</a:t>
            </a:r>
          </a:p>
          <a:p>
            <a:pPr marL="0" indent="0">
              <a:buNone/>
            </a:pPr>
            <a:r>
              <a:rPr lang="de-DE" sz="1200" dirty="0">
                <a:latin typeface="Arial" panose="020B0604020202020204" pitchFamily="34" charset="0"/>
                <a:cs typeface="Arial" panose="020B0604020202020204" pitchFamily="34" charset="0"/>
              </a:rPr>
              <a:t>Nicht-psychiatrische Krankheiten und Syndrome werden hier auf der 4. Achse genannt. Allerdings wird auch hier </a:t>
            </a:r>
            <a:r>
              <a:rPr lang="de-DE" sz="1200" b="1" dirty="0">
                <a:latin typeface="Arial" panose="020B0604020202020204" pitchFamily="34" charset="0"/>
                <a:cs typeface="Arial" panose="020B0604020202020204" pitchFamily="34" charset="0"/>
              </a:rPr>
              <a:t>nur die aktuelle Situation beschrieben</a:t>
            </a:r>
            <a:r>
              <a:rPr lang="de-DE" sz="1200" dirty="0">
                <a:latin typeface="Arial" panose="020B0604020202020204" pitchFamily="34" charset="0"/>
                <a:cs typeface="Arial" panose="020B0604020202020204" pitchFamily="34" charset="0"/>
              </a:rPr>
              <a:t>. Ausnahmen können gemacht werden, wenn Symptome mit aktuellen körperlichen Krankheiten zusammenhängen. Diagnosen aus dem 5. Kapitel des ICD-10 dürfen hier also nicht auftauchen. </a:t>
            </a:r>
          </a:p>
          <a:p>
            <a:pPr marL="0" indent="0">
              <a:buNone/>
            </a:pPr>
            <a:r>
              <a:rPr lang="de-DE" sz="1200" b="1" u="sng" dirty="0">
                <a:latin typeface="Arial" panose="020B0604020202020204" pitchFamily="34" charset="0"/>
                <a:cs typeface="Arial" panose="020B0604020202020204" pitchFamily="34" charset="0"/>
              </a:rPr>
              <a:t>Achse 5 – Assoziierte aktuelle abnorme psychosoziale Umstände</a:t>
            </a:r>
          </a:p>
          <a:p>
            <a:pPr marL="0" indent="0">
              <a:buNone/>
            </a:pPr>
            <a:r>
              <a:rPr lang="de-DE" sz="1200" dirty="0">
                <a:latin typeface="Arial" panose="020B0604020202020204" pitchFamily="34" charset="0"/>
                <a:cs typeface="Arial" panose="020B0604020202020204" pitchFamily="34" charset="0"/>
              </a:rPr>
              <a:t>Für die Ursache oder den Therapieverlauf wichtige abnorme psychosoziale Umstände (beispielsweise eine Behinderung eines Elternteils) sollten hier kodiert werden. </a:t>
            </a:r>
          </a:p>
          <a:p>
            <a:pPr marL="0" indent="0">
              <a:buNone/>
            </a:pPr>
            <a:r>
              <a:rPr lang="de-DE" sz="1200" b="1" u="sng" dirty="0">
                <a:latin typeface="Arial" panose="020B0604020202020204" pitchFamily="34" charset="0"/>
                <a:cs typeface="Arial" panose="020B0604020202020204" pitchFamily="34" charset="0"/>
              </a:rPr>
              <a:t>Achse 6 – Globale Beurteilung des psychosozialen Funktionsniveaus</a:t>
            </a:r>
          </a:p>
          <a:p>
            <a:pPr marL="0" indent="0">
              <a:buNone/>
            </a:pPr>
            <a:r>
              <a:rPr lang="de-DE" sz="1200" dirty="0">
                <a:latin typeface="Arial" panose="020B0604020202020204" pitchFamily="34" charset="0"/>
                <a:cs typeface="Arial" panose="020B0604020202020204" pitchFamily="34" charset="0"/>
              </a:rPr>
              <a:t>Inwieweit die </a:t>
            </a:r>
            <a:r>
              <a:rPr lang="de-DE" sz="1200" b="1" dirty="0">
                <a:solidFill>
                  <a:srgbClr val="FF0000"/>
                </a:solidFill>
                <a:latin typeface="Arial" panose="020B0604020202020204" pitchFamily="34" charset="0"/>
                <a:cs typeface="Arial" panose="020B0604020202020204" pitchFamily="34" charset="0"/>
              </a:rPr>
              <a:t>psychologische, soziale oder schul-berufliche Funktion </a:t>
            </a:r>
            <a:r>
              <a:rPr lang="de-DE" sz="1200" dirty="0">
                <a:latin typeface="Arial" panose="020B0604020202020204" pitchFamily="34" charset="0"/>
                <a:cs typeface="Arial" panose="020B0604020202020204" pitchFamily="34" charset="0"/>
              </a:rPr>
              <a:t>eingeschränkt ist, wird auf der 6. Achse kodiert. Die Beeinträchtigungen müssen als Folge einer psychischen Störung, einer Entwicklungsstörung oder einer intellektuellen Behinderung entstanden sein. Die Angaben sollen an dieser Stelle kompetenz- und nicht defizitbezogen gemacht werden</a:t>
            </a:r>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r>
              <a:rPr lang="de-DE" sz="1200" dirty="0"/>
              <a:t>genannt. Ausgenommen sind an dieser Stelle die Klassen F7 (</a:t>
            </a:r>
            <a:r>
              <a:rPr lang="de-DE" sz="1200" dirty="0">
                <a:hlinkClick r:id="rId5" tooltip="Intelligenzminderung"/>
              </a:rPr>
              <a:t>Intelligenzminderung</a:t>
            </a:r>
            <a:r>
              <a:rPr lang="de-DE" sz="1200" dirty="0"/>
              <a:t>) und F8 (</a:t>
            </a:r>
            <a:r>
              <a:rPr lang="de-DE" sz="1200" dirty="0">
                <a:hlinkClick r:id="rId6" tooltip="Entwicklungsstörung"/>
              </a:rPr>
              <a:t>Entwicklungsstörungen</a:t>
            </a:r>
            <a:r>
              <a:rPr lang="de-DE" sz="1200" dirty="0"/>
              <a:t>) – F84: (</a:t>
            </a:r>
            <a:r>
              <a:rPr lang="de-DE" sz="1200" dirty="0">
                <a:hlinkClick r:id="rId7" tooltip="Tiefgreifende Entwicklungsstörung"/>
              </a:rPr>
              <a:t>tiefgreifende Entwicklungsstörungen</a:t>
            </a:r>
            <a:r>
              <a:rPr lang="de-DE" sz="1200" dirty="0"/>
              <a:t>) ist aber in der 1. Achse als Diagnose zulässig. </a:t>
            </a:r>
          </a:p>
          <a:p>
            <a:endParaRPr lang="de-DE" sz="1200" dirty="0"/>
          </a:p>
          <a:p>
            <a:r>
              <a:rPr lang="de-DE" sz="1200" dirty="0"/>
              <a:t>Rot: ab wann beginnt Psychiatrische Störung: schwierig wegen Prodromen, oft nicht leicht </a:t>
            </a:r>
            <a:r>
              <a:rPr lang="de-DE" sz="1200" dirty="0" err="1"/>
              <a:t>erkkennbar</a:t>
            </a:r>
            <a:endParaRPr lang="de-DE" sz="1200" dirty="0"/>
          </a:p>
          <a:p>
            <a:r>
              <a:rPr lang="de-DE" sz="1200" dirty="0"/>
              <a:t>Wenn die psychologische Funktion oder soziale Funktion sowie Leistungsbereich eingeschränkt, dann Psychiatrie – nicht einfach !! BSP Leistungsknick in der Schule</a:t>
            </a:r>
          </a:p>
          <a:p>
            <a:r>
              <a:rPr lang="de-DE" sz="1200" dirty="0"/>
              <a:t>Wissen über Psychiatrische </a:t>
            </a:r>
            <a:r>
              <a:rPr lang="de-DE" sz="1200" dirty="0" err="1"/>
              <a:t>störungsbilder</a:t>
            </a:r>
            <a:r>
              <a:rPr lang="de-DE" sz="1200" dirty="0"/>
              <a:t> für Lehrkräfte </a:t>
            </a:r>
            <a:r>
              <a:rPr lang="de-DE" sz="1200" dirty="0" err="1"/>
              <a:t>bsplweise</a:t>
            </a:r>
            <a:r>
              <a:rPr lang="de-DE" sz="1200" dirty="0"/>
              <a:t> sehr hilfreich </a:t>
            </a:r>
          </a:p>
        </p:txBody>
      </p:sp>
      <p:sp>
        <p:nvSpPr>
          <p:cNvPr id="4" name="Foliennummernplatzhalter 3"/>
          <p:cNvSpPr>
            <a:spLocks noGrp="1"/>
          </p:cNvSpPr>
          <p:nvPr>
            <p:ph type="sldNum" sz="quarter" idx="5"/>
          </p:nvPr>
        </p:nvSpPr>
        <p:spPr/>
        <p:txBody>
          <a:bodyPr/>
          <a:lstStyle/>
          <a:p>
            <a:fld id="{C8706EB9-8DAD-4834-AEF2-A24E8D8FAAA9}" type="slidenum">
              <a:rPr lang="de-DE" smtClean="0"/>
              <a:t>56</a:t>
            </a:fld>
            <a:endParaRPr lang="de-DE"/>
          </a:p>
        </p:txBody>
      </p:sp>
    </p:spTree>
    <p:extLst>
      <p:ext uri="{BB962C8B-B14F-4D97-AF65-F5344CB8AC3E}">
        <p14:creationId xmlns:p14="http://schemas.microsoft.com/office/powerpoint/2010/main" val="1050318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Diagnsoekriterien</a:t>
            </a:r>
            <a:r>
              <a:rPr lang="de-DE" dirty="0"/>
              <a:t> </a:t>
            </a:r>
          </a:p>
          <a:p>
            <a:r>
              <a:rPr lang="de-DE" dirty="0"/>
              <a:t>Symptom Impliziert  krankheitswert</a:t>
            </a:r>
          </a:p>
          <a:p>
            <a:r>
              <a:rPr lang="de-DE" dirty="0"/>
              <a:t>Im Zweifel Abklären lassen </a:t>
            </a:r>
          </a:p>
          <a:p>
            <a:endParaRPr lang="de-DE" dirty="0"/>
          </a:p>
          <a:p>
            <a:endParaRPr lang="de-DE" dirty="0"/>
          </a:p>
          <a:p>
            <a:r>
              <a:rPr lang="de-DE" dirty="0"/>
              <a:t>!!! Einschlafschwierigkeiten und </a:t>
            </a:r>
            <a:r>
              <a:rPr lang="de-DE" dirty="0" err="1"/>
              <a:t>Schul.e</a:t>
            </a:r>
            <a:r>
              <a:rPr lang="de-DE" dirty="0"/>
              <a:t> Pathologie wird überschätzt – Eventuell sogar Medikamentöse Behandlung </a:t>
            </a:r>
          </a:p>
          <a:p>
            <a:r>
              <a:rPr lang="de-DE" dirty="0"/>
              <a:t>Normale Ängste in der Entwicklung  </a:t>
            </a:r>
          </a:p>
          <a:p>
            <a:endParaRPr lang="de-DE" dirty="0"/>
          </a:p>
          <a:p>
            <a:r>
              <a:rPr lang="de-DE" dirty="0"/>
              <a:t>– siehe Buch. Pathologie wird unterschätzt </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57</a:t>
            </a:fld>
            <a:endParaRPr lang="de-DE"/>
          </a:p>
        </p:txBody>
      </p:sp>
    </p:spTree>
    <p:extLst>
      <p:ext uri="{BB962C8B-B14F-4D97-AF65-F5344CB8AC3E}">
        <p14:creationId xmlns:p14="http://schemas.microsoft.com/office/powerpoint/2010/main" val="2810714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Stigmatisierung der Eltern </a:t>
            </a:r>
            <a:r>
              <a:rPr lang="de-DE" dirty="0">
                <a:sym typeface="Wingdings" panose="05000000000000000000" pitchFamily="2" charset="2"/>
              </a:rPr>
              <a:t> , Versagen in der Erziehung </a:t>
            </a:r>
            <a:r>
              <a:rPr lang="de-DE" dirty="0" err="1">
                <a:sym typeface="Wingdings" panose="05000000000000000000" pitchFamily="2" charset="2"/>
              </a:rPr>
              <a:t>etc</a:t>
            </a:r>
            <a:r>
              <a:rPr lang="de-DE" dirty="0">
                <a:sym typeface="Wingdings" panose="05000000000000000000" pitchFamily="2" charset="2"/>
              </a:rPr>
              <a:t> </a:t>
            </a:r>
          </a:p>
          <a:p>
            <a:endParaRPr lang="de-DE" dirty="0"/>
          </a:p>
          <a:p>
            <a:r>
              <a:rPr lang="de-DE" dirty="0"/>
              <a:t>psychische Störung eines Kindes oder Jugendlichen dem Versagen der elterlichen Erziehung geschuldet </a:t>
            </a:r>
          </a:p>
          <a:p>
            <a:r>
              <a:rPr lang="de-DE" dirty="0"/>
              <a:t>narzisstische Besetzung des Kindes, die eine Instrumentalisierung des Kindes mit sich bringt: </a:t>
            </a:r>
          </a:p>
          <a:p>
            <a:r>
              <a:rPr lang="de-DE" dirty="0"/>
              <a:t>Die Entwicklung des Kindes wird zu einem tragenden Element des elterlichen Selbstwerts, das Kind zu einem narzisstischen Projekt für seine Eltern und als Erweiterung der elterlichen Persönlichkeit angesehen. Damit verbunden ist ein neues Ziel und neuer Wertmaßstab der Erziehung: das immer glückliche Kind.</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heißt: Auch wenn die psychische Störung überwunden wird, bleibt die Stigmatisierung und damit das Leiden unter dieser. Stigmatisierung stellt also eine nachhaltige Belastung dar, die sich zu den Vulnerabilitätsfaktoren addiert – </a:t>
            </a:r>
            <a:r>
              <a:rPr lang="de-DE" b="1" dirty="0" err="1">
                <a:solidFill>
                  <a:srgbClr val="FF0000"/>
                </a:solidFill>
              </a:rPr>
              <a:t>Bullying</a:t>
            </a:r>
            <a:r>
              <a:rPr lang="de-DE" b="1" dirty="0">
                <a:solidFill>
                  <a:srgbClr val="FF0000"/>
                </a:solidFill>
              </a:rPr>
              <a:t>!!!</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60</a:t>
            </a:fld>
            <a:endParaRPr lang="de-DE"/>
          </a:p>
        </p:txBody>
      </p:sp>
    </p:spTree>
    <p:extLst>
      <p:ext uri="{BB962C8B-B14F-4D97-AF65-F5344CB8AC3E}">
        <p14:creationId xmlns:p14="http://schemas.microsoft.com/office/powerpoint/2010/main" val="2534082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KuJ</a:t>
            </a:r>
            <a:r>
              <a:rPr lang="de-DE" dirty="0"/>
              <a:t>. Psychische Erkrankungen: Punktprävalenz 15%/ Lebenszeitprävalenz 33,3%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effectLst/>
                <a:latin typeface="Arial" panose="020B0604020202020204" pitchFamily="34" charset="0"/>
              </a:rPr>
              <a:t>Bedürfnis nach Zugehörigkeit in Verbindung</a:t>
            </a:r>
            <a:endParaRPr lang="de-DE" dirty="0"/>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61</a:t>
            </a:fld>
            <a:endParaRPr lang="de-DE"/>
          </a:p>
        </p:txBody>
      </p:sp>
    </p:spTree>
    <p:extLst>
      <p:ext uri="{BB962C8B-B14F-4D97-AF65-F5344CB8AC3E}">
        <p14:creationId xmlns:p14="http://schemas.microsoft.com/office/powerpoint/2010/main" val="157864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[8]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Polanczyk</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GV,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Salum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GA,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Sugaya</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LS,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Caye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 Rohde LA. Annual research review: a meta-analysis of the worldwide prevalence of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mentald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isorders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in children and adolescents.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JChildPsycholPsychiatry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2015;56(3):345–65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Multicenter Studien schwierig: Methodik (klinische Einschätzung vs. Einsatz von Fragebögen)</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9</a:t>
            </a:fld>
            <a:endParaRPr lang="de-DE"/>
          </a:p>
        </p:txBody>
      </p:sp>
    </p:spTree>
    <p:extLst>
      <p:ext uri="{BB962C8B-B14F-4D97-AF65-F5344CB8AC3E}">
        <p14:creationId xmlns:p14="http://schemas.microsoft.com/office/powerpoint/2010/main" val="2446609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5- bis 11-Jährigen Suizide als 10.-häufigste Todesursache aufführt (vgl. </a:t>
            </a:r>
            <a:r>
              <a:rPr lang="de-DE" dirty="0" err="1"/>
              <a:t>Sheftall</a:t>
            </a:r>
            <a:r>
              <a:rPr lang="de-DE" dirty="0"/>
              <a:t> et al. 2016). Selbsttötungsversuche in diesem Alter sind zudem nicht immer eindeutig als Suizidversuche im eigentlichen Sinn zu klassifizieren, da bei jungen Kindern das reife Todeskonzept (charakterisiert durch das Verständnis der Universalität und vor allem Nichtreversibilität des Todes) noch nicht voll ausgebildet ist (Kenyon 2001). In der Ado</a:t>
            </a:r>
          </a:p>
        </p:txBody>
      </p:sp>
      <p:sp>
        <p:nvSpPr>
          <p:cNvPr id="4" name="Foliennummernplatzhalter 3"/>
          <p:cNvSpPr>
            <a:spLocks noGrp="1"/>
          </p:cNvSpPr>
          <p:nvPr>
            <p:ph type="sldNum" sz="quarter" idx="5"/>
          </p:nvPr>
        </p:nvSpPr>
        <p:spPr/>
        <p:txBody>
          <a:bodyPr/>
          <a:lstStyle/>
          <a:p>
            <a:fld id="{C8706EB9-8DAD-4834-AEF2-A24E8D8FAAA9}" type="slidenum">
              <a:rPr lang="de-DE" smtClean="0"/>
              <a:t>62</a:t>
            </a:fld>
            <a:endParaRPr lang="de-DE"/>
          </a:p>
        </p:txBody>
      </p:sp>
    </p:spTree>
    <p:extLst>
      <p:ext uri="{BB962C8B-B14F-4D97-AF65-F5344CB8AC3E}">
        <p14:creationId xmlns:p14="http://schemas.microsoft.com/office/powerpoint/2010/main" val="4270881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b="1" dirty="0"/>
              <a:t>Schulische Prädiktoren für psychische Auffälligkeiten bei Kindern und Jugendlichen anhand einer Befragung von Schülerinnen und Schülern an Klinik- und Regelschulen</a:t>
            </a:r>
          </a:p>
          <a:p>
            <a:endParaRPr lang="de-DE" dirty="0"/>
          </a:p>
          <a:p>
            <a:r>
              <a:rPr lang="de-DE" dirty="0"/>
              <a:t>Attributionsfehler !!! Vermeidet falsche </a:t>
            </a:r>
            <a:r>
              <a:rPr lang="de-DE" dirty="0" err="1"/>
              <a:t>attribution</a:t>
            </a:r>
            <a:r>
              <a:rPr lang="de-DE" dirty="0"/>
              <a:t> von Leistungseinbrüchen</a:t>
            </a:r>
          </a:p>
          <a:p>
            <a:endParaRPr lang="de-DE" dirty="0"/>
          </a:p>
          <a:p>
            <a:r>
              <a:rPr lang="de-DE" b="1" dirty="0"/>
              <a:t>Nicht nur Lern- und Leistungsverhalten </a:t>
            </a:r>
            <a:r>
              <a:rPr lang="de-DE" dirty="0"/>
              <a:t>der Schülerinnen und Schüler oft prädikativ für psychische Auffälligkeiten, </a:t>
            </a:r>
            <a:r>
              <a:rPr lang="de-DE" b="1" dirty="0"/>
              <a:t>sondern </a:t>
            </a:r>
            <a:r>
              <a:rPr lang="de-DE" dirty="0"/>
              <a:t> </a:t>
            </a:r>
          </a:p>
        </p:txBody>
      </p:sp>
      <p:sp>
        <p:nvSpPr>
          <p:cNvPr id="4" name="Foliennummernplatzhalter 3"/>
          <p:cNvSpPr>
            <a:spLocks noGrp="1"/>
          </p:cNvSpPr>
          <p:nvPr>
            <p:ph type="sldNum" sz="quarter" idx="5"/>
          </p:nvPr>
        </p:nvSpPr>
        <p:spPr/>
        <p:txBody>
          <a:bodyPr/>
          <a:lstStyle/>
          <a:p>
            <a:fld id="{C8706EB9-8DAD-4834-AEF2-A24E8D8FAAA9}" type="slidenum">
              <a:rPr lang="de-DE" smtClean="0"/>
              <a:t>63</a:t>
            </a:fld>
            <a:endParaRPr lang="de-DE"/>
          </a:p>
        </p:txBody>
      </p:sp>
    </p:spTree>
    <p:extLst>
      <p:ext uri="{BB962C8B-B14F-4D97-AF65-F5344CB8AC3E}">
        <p14:creationId xmlns:p14="http://schemas.microsoft.com/office/powerpoint/2010/main" val="69932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rPr>
              <a:t>Wie können und sollen wir als professionelle </a:t>
            </a:r>
            <a:r>
              <a:rPr lang="de-DE" sz="1200" dirty="0" err="1">
                <a:solidFill>
                  <a:schemeClr val="tx1"/>
                </a:solidFill>
              </a:rPr>
              <a:t>Helfer:innen</a:t>
            </a:r>
            <a:r>
              <a:rPr lang="de-DE" sz="1200" dirty="0">
                <a:solidFill>
                  <a:schemeClr val="tx1"/>
                </a:solidFill>
              </a:rPr>
              <a:t> mit den uns anvertrauten Kinder und Jugendlichen und den präsentierten Symptomen umgehen?</a:t>
            </a:r>
            <a:br>
              <a:rPr lang="de-DE" sz="1200" dirty="0">
                <a:solidFill>
                  <a:schemeClr val="tx1"/>
                </a:solidFill>
              </a:rPr>
            </a:br>
            <a:br>
              <a:rPr lang="de-DE" sz="1200" dirty="0">
                <a:solidFill>
                  <a:schemeClr val="tx1"/>
                </a:solidFill>
              </a:rPr>
            </a:br>
            <a:r>
              <a:rPr lang="de-DE" sz="1200" dirty="0">
                <a:solidFill>
                  <a:schemeClr val="tx1"/>
                </a:solidFill>
              </a:rPr>
              <a:t>Alle zur Psychotherapie schicken oder in die Psychiatrie? </a:t>
            </a:r>
            <a:br>
              <a:rPr lang="de-DE" sz="1200" dirty="0">
                <a:solidFill>
                  <a:schemeClr val="tx1"/>
                </a:solidFill>
              </a:rPr>
            </a:br>
            <a:br>
              <a:rPr lang="de-DE" sz="1200" dirty="0">
                <a:solidFill>
                  <a:schemeClr val="tx1"/>
                </a:solidFill>
              </a:rPr>
            </a:br>
            <a:r>
              <a:rPr lang="de-DE" sz="1200" dirty="0">
                <a:solidFill>
                  <a:schemeClr val="tx1"/>
                </a:solidFill>
              </a:rPr>
              <a:t>Diagnostik anstreben, Diagnosen ignorieren oder ganz anders ansetzen?</a:t>
            </a:r>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64</a:t>
            </a:fld>
            <a:endParaRPr lang="de-DE"/>
          </a:p>
        </p:txBody>
      </p:sp>
    </p:spTree>
    <p:extLst>
      <p:ext uri="{BB962C8B-B14F-4D97-AF65-F5344CB8AC3E}">
        <p14:creationId xmlns:p14="http://schemas.microsoft.com/office/powerpoint/2010/main" val="2817574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8706EB9-8DAD-4834-AEF2-A24E8D8FAAA9}" type="slidenum">
              <a:rPr lang="de-DE" smtClean="0"/>
              <a:t>65</a:t>
            </a:fld>
            <a:endParaRPr lang="de-DE"/>
          </a:p>
        </p:txBody>
      </p:sp>
    </p:spTree>
    <p:extLst>
      <p:ext uri="{BB962C8B-B14F-4D97-AF65-F5344CB8AC3E}">
        <p14:creationId xmlns:p14="http://schemas.microsoft.com/office/powerpoint/2010/main" val="332265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Wagner G, Zeiler M, Waldherr K, Philipp J, Truttmann S, Dür W,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Treasure</a:t>
            </a:r>
            <a:r>
              <a:rPr lang="de-DE" sz="1200" dirty="0">
                <a:effectLst/>
                <a:latin typeface="Calibri" panose="020F0502020204030204" pitchFamily="34" charset="0"/>
                <a:ea typeface="Calibri" panose="020F0502020204030204" pitchFamily="34" charset="0"/>
                <a:cs typeface="Times New Roman" panose="02020603050405020304" pitchFamily="18" charset="0"/>
              </a:rPr>
              <a:t> JL,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Karwautz</a:t>
            </a:r>
            <a:r>
              <a:rPr lang="de-DE" sz="1200" dirty="0">
                <a:effectLst/>
                <a:latin typeface="Calibri" panose="020F0502020204030204" pitchFamily="34" charset="0"/>
                <a:ea typeface="Calibri" panose="020F0502020204030204" pitchFamily="34" charset="0"/>
                <a:cs typeface="Times New Roman" panose="02020603050405020304" pitchFamily="18" charset="0"/>
              </a:rPr>
              <a:t> AFK. </a:t>
            </a:r>
            <a:r>
              <a:rPr lang="en-GB" sz="1200" dirty="0">
                <a:effectLst/>
                <a:latin typeface="Calibri" panose="020F0502020204030204" pitchFamily="34" charset="0"/>
                <a:ea typeface="Calibri" panose="020F0502020204030204" pitchFamily="34" charset="0"/>
                <a:cs typeface="Times New Roman" panose="02020603050405020304" pitchFamily="18" charset="0"/>
              </a:rPr>
              <a:t>Mental health problems in Austrian adolescents: a nationwide, two stage epidemiological study applying DSM-5 criteria.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Eur</a:t>
            </a:r>
            <a:r>
              <a:rPr lang="en-GB" sz="1200" dirty="0">
                <a:effectLst/>
                <a:latin typeface="Calibri" panose="020F0502020204030204" pitchFamily="34" charset="0"/>
                <a:ea typeface="Calibri" panose="020F0502020204030204" pitchFamily="34" charset="0"/>
                <a:cs typeface="Times New Roman" panose="02020603050405020304" pitchFamily="18" charset="0"/>
              </a:rPr>
              <a:t> Child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Adolesc</a:t>
            </a:r>
            <a:r>
              <a:rPr lang="en-GB" sz="1200" dirty="0">
                <a:effectLst/>
                <a:latin typeface="Calibri" panose="020F0502020204030204" pitchFamily="34" charset="0"/>
                <a:ea typeface="Calibri" panose="020F0502020204030204" pitchFamily="34" charset="0"/>
                <a:cs typeface="Times New Roman" panose="02020603050405020304" pitchFamily="18" charset="0"/>
              </a:rPr>
              <a:t> Psychiatry. 2017;24doi:10.1007/s00787-017-0999-6.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(mehr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störungskategorien</a:t>
            </a:r>
            <a:r>
              <a:rPr lang="de-DE" sz="1200" dirty="0">
                <a:effectLst/>
                <a:latin typeface="Calibri" panose="020F0502020204030204" pitchFamily="34" charset="0"/>
                <a:ea typeface="Calibri" panose="020F0502020204030204" pitchFamily="34" charset="0"/>
                <a:cs typeface="Times New Roman" panose="02020603050405020304" pitchFamily="18" charset="0"/>
              </a:rPr>
              <a:t> darum höher als bei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polanzky</a:t>
            </a:r>
            <a:r>
              <a:rPr lang="de-DE" sz="1200" dirty="0">
                <a:effectLst/>
                <a:latin typeface="Calibri" panose="020F0502020204030204" pitchFamily="34" charset="0"/>
                <a:ea typeface="Calibri" panose="020F0502020204030204" pitchFamily="34" charset="0"/>
                <a:cs typeface="Times New Roman" panose="02020603050405020304" pitchFamily="18" charset="0"/>
              </a:rPr>
              <a:t>) siehe nächste Folie</a:t>
            </a: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10</a:t>
            </a:fld>
            <a:endParaRPr lang="de-DE"/>
          </a:p>
        </p:txBody>
      </p:sp>
    </p:spTree>
    <p:extLst>
      <p:ext uri="{BB962C8B-B14F-4D97-AF65-F5344CB8AC3E}">
        <p14:creationId xmlns:p14="http://schemas.microsoft.com/office/powerpoint/2010/main" val="271438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2022 noch nicht vollständig vorhanden !</a:t>
            </a:r>
          </a:p>
          <a:p>
            <a:endParaRPr lang="de-DE" dirty="0"/>
          </a:p>
          <a:p>
            <a:r>
              <a:rPr lang="de-DE" dirty="0"/>
              <a:t>Anfragen !!! –erledigt </a:t>
            </a:r>
          </a:p>
          <a:p>
            <a:pPr algn="l"/>
            <a:r>
              <a:rPr lang="de-DE" b="1" i="0" strike="noStrike" dirty="0">
                <a:solidFill>
                  <a:srgbClr val="9E0529"/>
                </a:solidFill>
                <a:effectLst/>
                <a:latin typeface="Source Sans Pro" panose="020F0502020204030204" pitchFamily="34" charset="0"/>
              </a:rPr>
              <a:t>Kontakt:</a:t>
            </a:r>
          </a:p>
          <a:p>
            <a:pPr algn="l"/>
            <a:r>
              <a:rPr lang="de-DE" b="0" i="0" strike="noStrike" dirty="0">
                <a:solidFill>
                  <a:srgbClr val="000000"/>
                </a:solidFill>
                <a:effectLst/>
                <a:latin typeface="Source Sans Pro" panose="020F0502020204030204" pitchFamily="34" charset="0"/>
              </a:rPr>
              <a:t>Adelheid Weber, MSC</a:t>
            </a:r>
            <a:br>
              <a:rPr lang="de-DE" b="0" i="0" strike="noStrike" dirty="0">
                <a:solidFill>
                  <a:srgbClr val="000000"/>
                </a:solidFill>
                <a:effectLst/>
                <a:latin typeface="Source Sans Pro" panose="020F0502020204030204" pitchFamily="34" charset="0"/>
              </a:rPr>
            </a:br>
            <a:r>
              <a:rPr lang="de-DE" b="0" i="0" strike="noStrike" dirty="0">
                <a:solidFill>
                  <a:srgbClr val="000000"/>
                </a:solidFill>
                <a:effectLst/>
                <a:latin typeface="Source Sans Pro" panose="020F0502020204030204" pitchFamily="34" charset="0"/>
              </a:rPr>
              <a:t>Tel: +43 1-71100-644478</a:t>
            </a:r>
            <a:br>
              <a:rPr lang="de-DE" b="0" i="0" strike="noStrike" dirty="0">
                <a:solidFill>
                  <a:srgbClr val="000000"/>
                </a:solidFill>
                <a:effectLst/>
                <a:latin typeface="Source Sans Pro" panose="020F0502020204030204" pitchFamily="34" charset="0"/>
              </a:rPr>
            </a:br>
            <a:r>
              <a:rPr lang="de-DE" b="0" i="0" strike="noStrike" dirty="0">
                <a:solidFill>
                  <a:srgbClr val="000000"/>
                </a:solidFill>
                <a:effectLst/>
                <a:latin typeface="Source Sans Pro" panose="020F0502020204030204" pitchFamily="34" charset="0"/>
              </a:rPr>
              <a:t>E-Mail: </a:t>
            </a:r>
            <a:r>
              <a:rPr lang="de-DE" b="0" i="0" u="none" strike="noStrike" dirty="0">
                <a:solidFill>
                  <a:srgbClr val="000000"/>
                </a:solidFill>
                <a:effectLst/>
                <a:latin typeface="Source Sans Pro" panose="020F0502020204030204" pitchFamily="34" charset="0"/>
              </a:rPr>
              <a:t>adelheid.weber@sozialministerium.at</a:t>
            </a:r>
          </a:p>
          <a:p>
            <a:pPr algn="l"/>
            <a:endParaRPr lang="de-DE" b="0" i="0" u="none" strike="noStrike" dirty="0">
              <a:solidFill>
                <a:srgbClr val="000000"/>
              </a:solidFill>
              <a:effectLst/>
              <a:latin typeface="Source Sans Pro" panose="020F0502020204030204" pitchFamily="34" charset="0"/>
            </a:endParaRPr>
          </a:p>
          <a:p>
            <a:pPr algn="l"/>
            <a:r>
              <a:rPr lang="de-DE" dirty="0">
                <a:solidFill>
                  <a:srgbClr val="000000"/>
                </a:solidFill>
                <a:latin typeface="Source Sans Pro" panose="020F0502020204030204" pitchFamily="34" charset="0"/>
              </a:rPr>
              <a:t>(vergebene Diagnosen, </a:t>
            </a:r>
            <a:r>
              <a:rPr lang="de-DE" dirty="0" err="1">
                <a:solidFill>
                  <a:srgbClr val="000000"/>
                </a:solidFill>
                <a:latin typeface="Source Sans Pro" panose="020F0502020204030204" pitchFamily="34" charset="0"/>
              </a:rPr>
              <a:t>KuJ</a:t>
            </a:r>
            <a:r>
              <a:rPr lang="de-DE" dirty="0">
                <a:solidFill>
                  <a:srgbClr val="000000"/>
                </a:solidFill>
                <a:latin typeface="Source Sans Pro" panose="020F0502020204030204" pitchFamily="34" charset="0"/>
              </a:rPr>
              <a:t>, stationäre Aufenthalte, Belagstage (2022 steht noch nicht zur Verfügung)</a:t>
            </a:r>
            <a:endParaRPr lang="de-DE" b="0" i="0" u="none" strike="noStrike" dirty="0">
              <a:solidFill>
                <a:srgbClr val="000000"/>
              </a:solidFill>
              <a:effectLst/>
              <a:latin typeface="Source Sans Pro"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C8706EB9-8DAD-4834-AEF2-A24E8D8FAAA9}" type="slidenum">
              <a:rPr lang="de-DE" smtClean="0"/>
              <a:t>11</a:t>
            </a:fld>
            <a:endParaRPr lang="de-DE"/>
          </a:p>
        </p:txBody>
      </p:sp>
    </p:spTree>
    <p:extLst>
      <p:ext uri="{BB962C8B-B14F-4D97-AF65-F5344CB8AC3E}">
        <p14:creationId xmlns:p14="http://schemas.microsoft.com/office/powerpoint/2010/main" val="245702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Kinder</a:t>
            </a:r>
          </a:p>
        </p:txBody>
      </p:sp>
      <p:sp>
        <p:nvSpPr>
          <p:cNvPr id="4" name="Foliennummernplatzhalter 3"/>
          <p:cNvSpPr>
            <a:spLocks noGrp="1"/>
          </p:cNvSpPr>
          <p:nvPr>
            <p:ph type="sldNum" sz="quarter" idx="5"/>
          </p:nvPr>
        </p:nvSpPr>
        <p:spPr/>
        <p:txBody>
          <a:bodyPr/>
          <a:lstStyle/>
          <a:p>
            <a:fld id="{C8706EB9-8DAD-4834-AEF2-A24E8D8FAAA9}" type="slidenum">
              <a:rPr lang="de-DE" smtClean="0"/>
              <a:t>12</a:t>
            </a:fld>
            <a:endParaRPr lang="de-DE"/>
          </a:p>
        </p:txBody>
      </p:sp>
    </p:spTree>
    <p:extLst>
      <p:ext uri="{BB962C8B-B14F-4D97-AF65-F5344CB8AC3E}">
        <p14:creationId xmlns:p14="http://schemas.microsoft.com/office/powerpoint/2010/main" val="429465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Jugend</a:t>
            </a:r>
          </a:p>
        </p:txBody>
      </p:sp>
      <p:sp>
        <p:nvSpPr>
          <p:cNvPr id="4" name="Foliennummernplatzhalter 3"/>
          <p:cNvSpPr>
            <a:spLocks noGrp="1"/>
          </p:cNvSpPr>
          <p:nvPr>
            <p:ph type="sldNum" sz="quarter" idx="5"/>
          </p:nvPr>
        </p:nvSpPr>
        <p:spPr/>
        <p:txBody>
          <a:bodyPr/>
          <a:lstStyle/>
          <a:p>
            <a:fld id="{C8706EB9-8DAD-4834-AEF2-A24E8D8FAAA9}" type="slidenum">
              <a:rPr lang="de-DE" smtClean="0"/>
              <a:t>13</a:t>
            </a:fld>
            <a:endParaRPr lang="de-DE"/>
          </a:p>
        </p:txBody>
      </p:sp>
    </p:spTree>
    <p:extLst>
      <p:ext uri="{BB962C8B-B14F-4D97-AF65-F5344CB8AC3E}">
        <p14:creationId xmlns:p14="http://schemas.microsoft.com/office/powerpoint/2010/main" val="138000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DC9C9-328E-1282-37C3-CAAEB0B70F4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480055B-43A7-DD12-1658-2B46DD4CD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9" indent="0" algn="ctr">
              <a:buNone/>
              <a:defRPr sz="1801"/>
            </a:lvl3pPr>
            <a:lvl4pPr marL="1371599" indent="0" algn="ctr">
              <a:buNone/>
              <a:defRPr sz="1600"/>
            </a:lvl4pPr>
            <a:lvl5pPr marL="1828800" indent="0" algn="ctr">
              <a:buNone/>
              <a:defRPr sz="1600"/>
            </a:lvl5pPr>
            <a:lvl6pPr marL="2286000" indent="0" algn="ctr">
              <a:buNone/>
              <a:defRPr sz="1600"/>
            </a:lvl6pPr>
            <a:lvl7pPr marL="2743201" indent="0" algn="ctr">
              <a:buNone/>
              <a:defRPr sz="1600"/>
            </a:lvl7pPr>
            <a:lvl8pPr marL="3200401" indent="0" algn="ctr">
              <a:buNone/>
              <a:defRPr sz="1600"/>
            </a:lvl8pPr>
            <a:lvl9pPr marL="3657601"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CD1DFA2-363A-D94C-1E5E-C6471ABEAB90}"/>
              </a:ext>
            </a:extLst>
          </p:cNvPr>
          <p:cNvSpPr>
            <a:spLocks noGrp="1"/>
          </p:cNvSpPr>
          <p:nvPr>
            <p:ph type="dt" sz="half" idx="10"/>
          </p:nvPr>
        </p:nvSpPr>
        <p:spPr/>
        <p:txBody>
          <a:bodyPr/>
          <a:lstStyle/>
          <a:p>
            <a:fld id="{3A28BA24-4A77-42E9-A671-D980FD4FAE10}" type="datetime1">
              <a:rPr lang="de-DE" smtClean="0"/>
              <a:t>25.10.2023</a:t>
            </a:fld>
            <a:endParaRPr lang="de-DE"/>
          </a:p>
        </p:txBody>
      </p:sp>
      <p:sp>
        <p:nvSpPr>
          <p:cNvPr id="5" name="Fußzeilenplatzhalter 4">
            <a:extLst>
              <a:ext uri="{FF2B5EF4-FFF2-40B4-BE49-F238E27FC236}">
                <a16:creationId xmlns:a16="http://schemas.microsoft.com/office/drawing/2014/main" id="{BD16D5EC-513F-BA3D-3B44-BCFF650ADF8E}"/>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1C11C55A-C8BC-0267-B71D-6FA995F609D9}"/>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338709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DEF0A-2F6D-E190-972F-CE50AD010D1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65E318-A0FB-958C-C828-A2DD3849036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7CD80A-CB5C-FE79-9F25-EBB05E7E84AD}"/>
              </a:ext>
            </a:extLst>
          </p:cNvPr>
          <p:cNvSpPr>
            <a:spLocks noGrp="1"/>
          </p:cNvSpPr>
          <p:nvPr>
            <p:ph type="dt" sz="half" idx="10"/>
          </p:nvPr>
        </p:nvSpPr>
        <p:spPr/>
        <p:txBody>
          <a:bodyPr/>
          <a:lstStyle/>
          <a:p>
            <a:fld id="{9435E53F-DFA9-4C7E-BE3A-935C056F0E86}" type="datetime1">
              <a:rPr lang="de-DE" smtClean="0"/>
              <a:t>25.10.2023</a:t>
            </a:fld>
            <a:endParaRPr lang="de-DE"/>
          </a:p>
        </p:txBody>
      </p:sp>
      <p:sp>
        <p:nvSpPr>
          <p:cNvPr id="5" name="Fußzeilenplatzhalter 4">
            <a:extLst>
              <a:ext uri="{FF2B5EF4-FFF2-40B4-BE49-F238E27FC236}">
                <a16:creationId xmlns:a16="http://schemas.microsoft.com/office/drawing/2014/main" id="{2AE48B70-0FE9-E775-0014-ABA1FFE6079A}"/>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8955869F-D6E9-9535-57AE-F4B45517458A}"/>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66237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57D6486-6197-CC58-C9C0-6BCE4A4E2E13}"/>
              </a:ext>
            </a:extLst>
          </p:cNvPr>
          <p:cNvSpPr>
            <a:spLocks noGrp="1"/>
          </p:cNvSpPr>
          <p:nvPr>
            <p:ph type="title" orient="vert"/>
          </p:nvPr>
        </p:nvSpPr>
        <p:spPr>
          <a:xfrm>
            <a:off x="8724899"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C1F7872-C1E0-AEDE-FB58-55F4AB561A09}"/>
              </a:ext>
            </a:extLst>
          </p:cNvPr>
          <p:cNvSpPr>
            <a:spLocks noGrp="1"/>
          </p:cNvSpPr>
          <p:nvPr>
            <p:ph type="body" orient="vert" idx="1"/>
          </p:nvPr>
        </p:nvSpPr>
        <p:spPr>
          <a:xfrm>
            <a:off x="838199"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9B0B14-869D-F0E1-3B04-62AE2CAEB4C2}"/>
              </a:ext>
            </a:extLst>
          </p:cNvPr>
          <p:cNvSpPr>
            <a:spLocks noGrp="1"/>
          </p:cNvSpPr>
          <p:nvPr>
            <p:ph type="dt" sz="half" idx="10"/>
          </p:nvPr>
        </p:nvSpPr>
        <p:spPr/>
        <p:txBody>
          <a:bodyPr/>
          <a:lstStyle/>
          <a:p>
            <a:fld id="{35ECC7D3-BD69-4C76-8777-B5ED99D4E934}" type="datetime1">
              <a:rPr lang="de-DE" smtClean="0"/>
              <a:t>25.10.2023</a:t>
            </a:fld>
            <a:endParaRPr lang="de-DE"/>
          </a:p>
        </p:txBody>
      </p:sp>
      <p:sp>
        <p:nvSpPr>
          <p:cNvPr id="5" name="Fußzeilenplatzhalter 4">
            <a:extLst>
              <a:ext uri="{FF2B5EF4-FFF2-40B4-BE49-F238E27FC236}">
                <a16:creationId xmlns:a16="http://schemas.microsoft.com/office/drawing/2014/main" id="{F3B247E8-677A-18D1-1614-F06A48BABE88}"/>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3740E17F-DCCC-0150-F2A8-E5A71CAEB414}"/>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262965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a:t>Master-Untertitelformat bearbeiten</a:t>
            </a:r>
            <a:endParaRPr lang="de-DE" dirty="0"/>
          </a:p>
        </p:txBody>
      </p:sp>
      <p:sp>
        <p:nvSpPr>
          <p:cNvPr id="4" name="Datumsplatzhalter 3"/>
          <p:cNvSpPr>
            <a:spLocks noGrp="1"/>
          </p:cNvSpPr>
          <p:nvPr>
            <p:ph type="dt" sz="half" idx="10"/>
          </p:nvPr>
        </p:nvSpPr>
        <p:spPr>
          <a:xfrm>
            <a:off x="609600" y="6356351"/>
            <a:ext cx="2844800" cy="365125"/>
          </a:xfrm>
          <a:prstGeom prst="rect">
            <a:avLst/>
          </a:prstGeom>
        </p:spPr>
        <p:txBody>
          <a:bodyPr/>
          <a:lstStyle>
            <a:lvl1pPr>
              <a:defRPr sz="11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10" name="Titelplatzhalter 11"/>
          <p:cNvSpPr>
            <a:spLocks noGrp="1"/>
          </p:cNvSpPr>
          <p:nvPr>
            <p:ph type="title"/>
          </p:nvPr>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a:solidFill>
                  <a:srgbClr val="004578"/>
                </a:solidFill>
              </a:defRPr>
            </a:lvl1pPr>
          </a:lstStyle>
          <a:p>
            <a:pPr lvl="0"/>
            <a:endParaRPr lang="de-DE" altLang="de-DE" dirty="0"/>
          </a:p>
        </p:txBody>
      </p:sp>
      <p:sp>
        <p:nvSpPr>
          <p:cNvPr id="7"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6" name="Grafik 5"/>
          <p:cNvPicPr>
            <a:picLocks noChangeAspect="1"/>
          </p:cNvPicPr>
          <p:nvPr userDrawn="1"/>
        </p:nvPicPr>
        <p:blipFill>
          <a:blip r:embed="rId2"/>
          <a:stretch>
            <a:fillRect/>
          </a:stretch>
        </p:blipFill>
        <p:spPr>
          <a:xfrm>
            <a:off x="6477680" y="6400800"/>
            <a:ext cx="3885521" cy="365792"/>
          </a:xfrm>
          <a:prstGeom prst="rect">
            <a:avLst/>
          </a:prstGeom>
        </p:spPr>
      </p:pic>
    </p:spTree>
    <p:extLst>
      <p:ext uri="{BB962C8B-B14F-4D97-AF65-F5344CB8AC3E}">
        <p14:creationId xmlns:p14="http://schemas.microsoft.com/office/powerpoint/2010/main" val="134757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platzhalter 11"/>
          <p:cNvSpPr>
            <a:spLocks noGrp="1"/>
          </p:cNvSpPr>
          <p:nvPr>
            <p:ph type="title"/>
          </p:nvPr>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DE" altLang="de-DE" dirty="0"/>
          </a:p>
        </p:txBody>
      </p:sp>
      <p:sp>
        <p:nvSpPr>
          <p:cNvPr id="10"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sp>
        <p:nvSpPr>
          <p:cNvPr id="11" name="Textplatzhalter 2"/>
          <p:cNvSpPr>
            <a:spLocks noGrp="1"/>
          </p:cNvSpPr>
          <p:nvPr>
            <p:ph idx="1" hasCustomPrompt="1"/>
          </p:nvPr>
        </p:nvSpPr>
        <p:spPr bwMode="auto">
          <a:xfrm>
            <a:off x="524933" y="2419350"/>
            <a:ext cx="9975851"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a:defRPr sz="1400"/>
            </a:lvl1pPr>
            <a:lvl2pPr marL="719138" indent="-357188">
              <a:tabLst>
                <a:tab pos="715963" algn="l"/>
              </a:tabLst>
              <a:defRPr sz="1300" baseline="0"/>
            </a:lvl2pPr>
            <a:lvl3pPr marL="1077913" indent="-361950">
              <a:defRPr sz="1200" baseline="0"/>
            </a:lvl3pPr>
          </a:lstStyle>
          <a:p>
            <a:pPr lvl="0"/>
            <a:r>
              <a:rPr lang="de-AT" altLang="de-DE" dirty="0"/>
              <a:t>Mastertextformat bearbeiten</a:t>
            </a:r>
          </a:p>
          <a:p>
            <a:pPr lvl="1"/>
            <a:r>
              <a:rPr lang="de-AT" altLang="de-DE" dirty="0"/>
              <a:t>Zweite Ebene</a:t>
            </a:r>
          </a:p>
          <a:p>
            <a:pPr lvl="2"/>
            <a:r>
              <a:rPr lang="de-AT" altLang="de-DE" dirty="0"/>
              <a:t>Dritte Ebene</a:t>
            </a:r>
          </a:p>
          <a:p>
            <a:pPr lvl="1"/>
            <a:br>
              <a:rPr lang="de-AT" altLang="de-DE" dirty="0"/>
            </a:br>
            <a:endParaRPr lang="de-AT" altLang="de-DE" dirty="0"/>
          </a:p>
        </p:txBody>
      </p:sp>
      <p:pic>
        <p:nvPicPr>
          <p:cNvPr id="4" name="Grafik 3"/>
          <p:cNvPicPr>
            <a:picLocks noChangeAspect="1"/>
          </p:cNvPicPr>
          <p:nvPr userDrawn="1"/>
        </p:nvPicPr>
        <p:blipFill>
          <a:blip r:embed="rId2"/>
          <a:stretch>
            <a:fillRect/>
          </a:stretch>
        </p:blipFill>
        <p:spPr>
          <a:xfrm>
            <a:off x="6615264" y="6352550"/>
            <a:ext cx="3885521" cy="365792"/>
          </a:xfrm>
          <a:prstGeom prst="rect">
            <a:avLst/>
          </a:prstGeom>
        </p:spPr>
      </p:pic>
    </p:spTree>
    <p:extLst>
      <p:ext uri="{BB962C8B-B14F-4D97-AF65-F5344CB8AC3E}">
        <p14:creationId xmlns:p14="http://schemas.microsoft.com/office/powerpoint/2010/main" val="302105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4" name="Foliennummernplatzhalt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5" name="Grafik 4"/>
          <p:cNvPicPr>
            <a:picLocks noChangeAspect="1"/>
          </p:cNvPicPr>
          <p:nvPr userDrawn="1"/>
        </p:nvPicPr>
        <p:blipFill>
          <a:blip r:embed="rId2"/>
          <a:stretch>
            <a:fillRect/>
          </a:stretch>
        </p:blipFill>
        <p:spPr>
          <a:xfrm>
            <a:off x="6604001" y="6352550"/>
            <a:ext cx="3885521" cy="365792"/>
          </a:xfrm>
          <a:prstGeom prst="rect">
            <a:avLst/>
          </a:prstGeom>
        </p:spPr>
      </p:pic>
    </p:spTree>
    <p:extLst>
      <p:ext uri="{BB962C8B-B14F-4D97-AF65-F5344CB8AC3E}">
        <p14:creationId xmlns:p14="http://schemas.microsoft.com/office/powerpoint/2010/main" val="164425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lstStyle>
            <a:lvl1pPr algn="l">
              <a:defRPr sz="4000" b="1" cap="all">
                <a:latin typeface="Arial" panose="020B0604020202020204" pitchFamily="34" charset="0"/>
                <a:cs typeface="Arial" panose="020B0604020202020204" pitchFamily="34" charset="0"/>
              </a:defRPr>
            </a:lvl1pPr>
          </a:lstStyle>
          <a:p>
            <a:r>
              <a:rPr lang="de-AT" dirty="0"/>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7" name="Titelplatzhalter 11"/>
          <p:cNvSpPr txBox="1">
            <a:spLocks/>
          </p:cNvSpPr>
          <p:nvPr userDrawn="1"/>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1500" kern="1200">
                <a:solidFill>
                  <a:srgbClr val="1C346A"/>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1500">
                <a:solidFill>
                  <a:srgbClr val="1C346A"/>
                </a:solidFill>
                <a:latin typeface="Arial" pitchFamily="34" charset="0"/>
                <a:cs typeface="Arial" pitchFamily="34" charset="0"/>
              </a:defRPr>
            </a:lvl2pPr>
            <a:lvl3pPr algn="l" defTabSz="457200" rtl="0" eaLnBrk="0" fontAlgn="base" hangingPunct="0">
              <a:spcBef>
                <a:spcPct val="0"/>
              </a:spcBef>
              <a:spcAft>
                <a:spcPct val="0"/>
              </a:spcAft>
              <a:defRPr sz="1500">
                <a:solidFill>
                  <a:srgbClr val="1C346A"/>
                </a:solidFill>
                <a:latin typeface="Arial" pitchFamily="34" charset="0"/>
                <a:cs typeface="Arial" pitchFamily="34" charset="0"/>
              </a:defRPr>
            </a:lvl3pPr>
            <a:lvl4pPr algn="l" defTabSz="457200" rtl="0" eaLnBrk="0" fontAlgn="base" hangingPunct="0">
              <a:spcBef>
                <a:spcPct val="0"/>
              </a:spcBef>
              <a:spcAft>
                <a:spcPct val="0"/>
              </a:spcAft>
              <a:defRPr sz="1500">
                <a:solidFill>
                  <a:srgbClr val="1C346A"/>
                </a:solidFill>
                <a:latin typeface="Arial" pitchFamily="34" charset="0"/>
                <a:cs typeface="Arial" pitchFamily="34" charset="0"/>
              </a:defRPr>
            </a:lvl4pPr>
            <a:lvl5pPr algn="l" defTabSz="457200" rtl="0" eaLnBrk="0" fontAlgn="base" hangingPunct="0">
              <a:spcBef>
                <a:spcPct val="0"/>
              </a:spcBef>
              <a:spcAft>
                <a:spcPct val="0"/>
              </a:spcAft>
              <a:defRPr sz="1500">
                <a:solidFill>
                  <a:srgbClr val="1C346A"/>
                </a:solidFill>
                <a:latin typeface="Arial" pitchFamily="34" charset="0"/>
                <a:cs typeface="Arial" pitchFamily="34" charset="0"/>
              </a:defRPr>
            </a:lvl5pPr>
            <a:lvl6pPr marL="457200" algn="l" defTabSz="457200" rtl="0" fontAlgn="base">
              <a:spcBef>
                <a:spcPct val="0"/>
              </a:spcBef>
              <a:spcAft>
                <a:spcPct val="0"/>
              </a:spcAft>
              <a:defRPr sz="1500">
                <a:solidFill>
                  <a:srgbClr val="1C346A"/>
                </a:solidFill>
                <a:latin typeface="Arial" pitchFamily="34" charset="0"/>
                <a:cs typeface="Arial" pitchFamily="34" charset="0"/>
              </a:defRPr>
            </a:lvl6pPr>
            <a:lvl7pPr marL="914400" algn="l" defTabSz="457200" rtl="0" fontAlgn="base">
              <a:spcBef>
                <a:spcPct val="0"/>
              </a:spcBef>
              <a:spcAft>
                <a:spcPct val="0"/>
              </a:spcAft>
              <a:defRPr sz="1500">
                <a:solidFill>
                  <a:srgbClr val="1C346A"/>
                </a:solidFill>
                <a:latin typeface="Arial" pitchFamily="34" charset="0"/>
                <a:cs typeface="Arial" pitchFamily="34" charset="0"/>
              </a:defRPr>
            </a:lvl7pPr>
            <a:lvl8pPr marL="1371600" algn="l" defTabSz="457200" rtl="0" fontAlgn="base">
              <a:spcBef>
                <a:spcPct val="0"/>
              </a:spcBef>
              <a:spcAft>
                <a:spcPct val="0"/>
              </a:spcAft>
              <a:defRPr sz="1500">
                <a:solidFill>
                  <a:srgbClr val="1C346A"/>
                </a:solidFill>
                <a:latin typeface="Arial" pitchFamily="34" charset="0"/>
                <a:cs typeface="Arial" pitchFamily="34" charset="0"/>
              </a:defRPr>
            </a:lvl8pPr>
            <a:lvl9pPr marL="1828800" algn="l" defTabSz="457200" rtl="0" fontAlgn="base">
              <a:spcBef>
                <a:spcPct val="0"/>
              </a:spcBef>
              <a:spcAft>
                <a:spcPct val="0"/>
              </a:spcAft>
              <a:defRPr sz="1500">
                <a:solidFill>
                  <a:srgbClr val="1C346A"/>
                </a:solidFill>
                <a:latin typeface="Arial" pitchFamily="34" charset="0"/>
                <a:cs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1C346A"/>
              </a:solidFill>
              <a:effectLst/>
              <a:uLnTx/>
              <a:uFillTx/>
              <a:latin typeface="Arial" panose="020B0604020202020204" pitchFamily="34" charset="0"/>
              <a:ea typeface="+mj-ea"/>
              <a:cs typeface="Arial" panose="020B0604020202020204" pitchFamily="34" charset="0"/>
            </a:endParaRPr>
          </a:p>
        </p:txBody>
      </p:sp>
      <p:sp>
        <p:nvSpPr>
          <p:cNvPr id="9"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6" name="Grafik 5"/>
          <p:cNvPicPr>
            <a:picLocks noChangeAspect="1"/>
          </p:cNvPicPr>
          <p:nvPr userDrawn="1"/>
        </p:nvPicPr>
        <p:blipFill>
          <a:blip r:embed="rId2"/>
          <a:stretch>
            <a:fillRect/>
          </a:stretch>
        </p:blipFill>
        <p:spPr>
          <a:xfrm>
            <a:off x="6604001" y="6356350"/>
            <a:ext cx="3885521" cy="365792"/>
          </a:xfrm>
          <a:prstGeom prst="rect">
            <a:avLst/>
          </a:prstGeom>
        </p:spPr>
      </p:pic>
    </p:spTree>
    <p:extLst>
      <p:ext uri="{BB962C8B-B14F-4D97-AF65-F5344CB8AC3E}">
        <p14:creationId xmlns:p14="http://schemas.microsoft.com/office/powerpoint/2010/main" val="3327341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09600" y="2302615"/>
            <a:ext cx="5384800" cy="4525963"/>
          </a:xfrm>
        </p:spPr>
        <p:txBody>
          <a:bodyPr/>
          <a:lstStyle>
            <a:lvl1pPr marL="342900" indent="-342900">
              <a:defRPr sz="1400">
                <a:latin typeface="Arial" panose="020B0604020202020204" pitchFamily="34" charset="0"/>
                <a:cs typeface="Arial" panose="020B0604020202020204" pitchFamily="34" charset="0"/>
              </a:defRPr>
            </a:lvl1pPr>
            <a:lvl2pPr marL="719138" indent="-357188">
              <a:defRPr sz="1300">
                <a:latin typeface="Arial" panose="020B0604020202020204" pitchFamily="34" charset="0"/>
                <a:cs typeface="Arial" panose="020B0604020202020204" pitchFamily="34" charset="0"/>
              </a:defRPr>
            </a:lvl2pPr>
            <a:lvl3pPr marL="1077913" indent="-361950">
              <a:defRPr sz="12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de-AT" dirty="0"/>
              <a:t>Mastertextformat bearbeiten</a:t>
            </a:r>
          </a:p>
          <a:p>
            <a:pPr lvl="1"/>
            <a:r>
              <a:rPr lang="de-AT" dirty="0"/>
              <a:t>Zweite Ebene</a:t>
            </a:r>
          </a:p>
          <a:p>
            <a:pPr lvl="2"/>
            <a:r>
              <a:rPr lang="de-AT" dirty="0"/>
              <a:t>Dritte Ebene</a:t>
            </a:r>
          </a:p>
          <a:p>
            <a:pPr lvl="1"/>
            <a:br>
              <a:rPr lang="de-AT" dirty="0"/>
            </a:br>
            <a:endParaRPr lang="de-AT" dirty="0"/>
          </a:p>
        </p:txBody>
      </p:sp>
      <p:sp>
        <p:nvSpPr>
          <p:cNvPr id="4" name="Inhaltsplatzhalter 3"/>
          <p:cNvSpPr>
            <a:spLocks noGrp="1"/>
          </p:cNvSpPr>
          <p:nvPr>
            <p:ph sz="half" idx="2" hasCustomPrompt="1"/>
          </p:nvPr>
        </p:nvSpPr>
        <p:spPr>
          <a:xfrm>
            <a:off x="6197600" y="2302615"/>
            <a:ext cx="5384800" cy="4525963"/>
          </a:xfrm>
        </p:spPr>
        <p:txBody>
          <a:bodyPr/>
          <a:lstStyle>
            <a:lvl1pPr>
              <a:defRPr sz="1400">
                <a:latin typeface="Arial" panose="020B0604020202020204" pitchFamily="34" charset="0"/>
                <a:cs typeface="Arial" panose="020B0604020202020204" pitchFamily="34" charset="0"/>
              </a:defRPr>
            </a:lvl1pPr>
            <a:lvl2pPr marL="715963" indent="-354013">
              <a:defRPr sz="1300" baseline="0">
                <a:latin typeface="Arial" panose="020B0604020202020204" pitchFamily="34" charset="0"/>
                <a:cs typeface="Arial" panose="020B0604020202020204" pitchFamily="34" charset="0"/>
              </a:defRPr>
            </a:lvl2pPr>
            <a:lvl3pPr marL="1077913" indent="-361950">
              <a:defRPr sz="1200" baseline="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de-AT" dirty="0"/>
              <a:t>Mastertextformat bearbeiten</a:t>
            </a:r>
          </a:p>
          <a:p>
            <a:pPr lvl="1"/>
            <a:r>
              <a:rPr lang="de-AT" dirty="0"/>
              <a:t>Zweite Ebene</a:t>
            </a:r>
          </a:p>
          <a:p>
            <a:pPr lvl="2"/>
            <a:r>
              <a:rPr lang="de-AT" dirty="0"/>
              <a:t>Dritte Ebene</a:t>
            </a:r>
          </a:p>
          <a:p>
            <a:pPr lvl="1"/>
            <a:br>
              <a:rPr lang="de-AT" dirty="0"/>
            </a:br>
            <a:endParaRPr lang="de-AT" dirty="0"/>
          </a:p>
        </p:txBody>
      </p:sp>
      <p:sp>
        <p:nvSpPr>
          <p:cNvPr id="5" name="Datumsplatzhalter 4"/>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8" name="Titelplatzhalter 11"/>
          <p:cNvSpPr>
            <a:spLocks noGrp="1"/>
          </p:cNvSpPr>
          <p:nvPr>
            <p:ph type="title"/>
          </p:nvPr>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DE" altLang="de-DE" dirty="0"/>
          </a:p>
        </p:txBody>
      </p:sp>
      <p:sp>
        <p:nvSpPr>
          <p:cNvPr id="10"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2" name="Grafik 1"/>
          <p:cNvPicPr>
            <a:picLocks noChangeAspect="1"/>
          </p:cNvPicPr>
          <p:nvPr userDrawn="1"/>
        </p:nvPicPr>
        <p:blipFill>
          <a:blip r:embed="rId2"/>
          <a:stretch>
            <a:fillRect/>
          </a:stretch>
        </p:blipFill>
        <p:spPr>
          <a:xfrm>
            <a:off x="6604001" y="6339808"/>
            <a:ext cx="3885521" cy="365792"/>
          </a:xfrm>
          <a:prstGeom prst="rect">
            <a:avLst/>
          </a:prstGeom>
        </p:spPr>
      </p:pic>
    </p:spTree>
    <p:extLst>
      <p:ext uri="{BB962C8B-B14F-4D97-AF65-F5344CB8AC3E}">
        <p14:creationId xmlns:p14="http://schemas.microsoft.com/office/powerpoint/2010/main" val="373689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6" name="Titelplatzhalter 11"/>
          <p:cNvSpPr>
            <a:spLocks noGrp="1"/>
          </p:cNvSpPr>
          <p:nvPr>
            <p:ph type="title"/>
          </p:nvPr>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DE" altLang="de-DE" dirty="0"/>
          </a:p>
        </p:txBody>
      </p:sp>
      <p:sp>
        <p:nvSpPr>
          <p:cNvPr id="8"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2" name="Grafik 1"/>
          <p:cNvPicPr>
            <a:picLocks noChangeAspect="1"/>
          </p:cNvPicPr>
          <p:nvPr userDrawn="1"/>
        </p:nvPicPr>
        <p:blipFill>
          <a:blip r:embed="rId2"/>
          <a:stretch>
            <a:fillRect/>
          </a:stretch>
        </p:blipFill>
        <p:spPr>
          <a:xfrm>
            <a:off x="6604001" y="6365789"/>
            <a:ext cx="3885521" cy="365792"/>
          </a:xfrm>
          <a:prstGeom prst="rect">
            <a:avLst/>
          </a:prstGeom>
        </p:spPr>
      </p:pic>
    </p:spTree>
    <p:extLst>
      <p:ext uri="{BB962C8B-B14F-4D97-AF65-F5344CB8AC3E}">
        <p14:creationId xmlns:p14="http://schemas.microsoft.com/office/powerpoint/2010/main" val="38434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369209"/>
            <a:ext cx="4011084" cy="893495"/>
          </a:xfrm>
          <a:prstGeom prst="rect">
            <a:avLst/>
          </a:prstGeom>
        </p:spPr>
        <p:txBody>
          <a:bodyPr anchor="b"/>
          <a:lstStyle>
            <a:lvl1pPr algn="l">
              <a:defRPr sz="1800" b="1">
                <a:latin typeface="Arial" panose="020B0604020202020204" pitchFamily="34" charset="0"/>
                <a:cs typeface="Arial" panose="020B0604020202020204" pitchFamily="34" charset="0"/>
              </a:defRPr>
            </a:lvl1pPr>
          </a:lstStyle>
          <a:p>
            <a:r>
              <a:rPr lang="de-AT" dirty="0"/>
              <a:t>Mastertitelformat bearbeiten</a:t>
            </a:r>
            <a:endParaRPr lang="de-DE" dirty="0"/>
          </a:p>
        </p:txBody>
      </p:sp>
      <p:sp>
        <p:nvSpPr>
          <p:cNvPr id="3" name="Inhaltsplatzhalter 2"/>
          <p:cNvSpPr>
            <a:spLocks noGrp="1"/>
          </p:cNvSpPr>
          <p:nvPr>
            <p:ph idx="1" hasCustomPrompt="1"/>
          </p:nvPr>
        </p:nvSpPr>
        <p:spPr>
          <a:xfrm>
            <a:off x="4864729" y="2369208"/>
            <a:ext cx="6717671" cy="3756955"/>
          </a:xfrm>
        </p:spPr>
        <p:txBody>
          <a:bodyPr/>
          <a:lstStyle>
            <a:lvl1pPr>
              <a:defRPr sz="1400">
                <a:latin typeface="Arial" panose="020B0604020202020204" pitchFamily="34" charset="0"/>
                <a:cs typeface="Arial" panose="020B0604020202020204" pitchFamily="34" charset="0"/>
              </a:defRPr>
            </a:lvl1pPr>
            <a:lvl2pPr marL="715963" indent="-354013">
              <a:defRPr sz="1300">
                <a:latin typeface="Arial" panose="020B0604020202020204" pitchFamily="34" charset="0"/>
                <a:cs typeface="Arial" panose="020B0604020202020204" pitchFamily="34" charset="0"/>
              </a:defRPr>
            </a:lvl2pPr>
            <a:lvl3pPr marL="1077913" indent="-361950">
              <a:defRPr sz="12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AT" dirty="0"/>
              <a:t>Mastertextformat bearbeiten</a:t>
            </a:r>
          </a:p>
          <a:p>
            <a:pPr lvl="1"/>
            <a:r>
              <a:rPr lang="de-AT" dirty="0"/>
              <a:t>Zweite Ebene</a:t>
            </a:r>
          </a:p>
          <a:p>
            <a:pPr lvl="2"/>
            <a:r>
              <a:rPr lang="de-AT" dirty="0"/>
              <a:t>Dritte Ebene</a:t>
            </a:r>
            <a:br>
              <a:rPr lang="de-AT" dirty="0"/>
            </a:br>
            <a:endParaRPr lang="de-AT" dirty="0"/>
          </a:p>
        </p:txBody>
      </p:sp>
      <p:sp>
        <p:nvSpPr>
          <p:cNvPr id="4" name="Textplatzhalter 3"/>
          <p:cNvSpPr>
            <a:spLocks noGrp="1"/>
          </p:cNvSpPr>
          <p:nvPr>
            <p:ph type="body" sz="half" idx="2"/>
          </p:nvPr>
        </p:nvSpPr>
        <p:spPr>
          <a:xfrm>
            <a:off x="609601" y="3349782"/>
            <a:ext cx="4011084" cy="2776381"/>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Mastertextformat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8" name="Titelplatzhalter 11"/>
          <p:cNvSpPr txBox="1">
            <a:spLocks/>
          </p:cNvSpPr>
          <p:nvPr userDrawn="1"/>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1500" kern="1200">
                <a:solidFill>
                  <a:srgbClr val="1C346A"/>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1500">
                <a:solidFill>
                  <a:srgbClr val="1C346A"/>
                </a:solidFill>
                <a:latin typeface="Arial" pitchFamily="34" charset="0"/>
                <a:cs typeface="Arial" pitchFamily="34" charset="0"/>
              </a:defRPr>
            </a:lvl2pPr>
            <a:lvl3pPr algn="l" defTabSz="457200" rtl="0" eaLnBrk="0" fontAlgn="base" hangingPunct="0">
              <a:spcBef>
                <a:spcPct val="0"/>
              </a:spcBef>
              <a:spcAft>
                <a:spcPct val="0"/>
              </a:spcAft>
              <a:defRPr sz="1500">
                <a:solidFill>
                  <a:srgbClr val="1C346A"/>
                </a:solidFill>
                <a:latin typeface="Arial" pitchFamily="34" charset="0"/>
                <a:cs typeface="Arial" pitchFamily="34" charset="0"/>
              </a:defRPr>
            </a:lvl3pPr>
            <a:lvl4pPr algn="l" defTabSz="457200" rtl="0" eaLnBrk="0" fontAlgn="base" hangingPunct="0">
              <a:spcBef>
                <a:spcPct val="0"/>
              </a:spcBef>
              <a:spcAft>
                <a:spcPct val="0"/>
              </a:spcAft>
              <a:defRPr sz="1500">
                <a:solidFill>
                  <a:srgbClr val="1C346A"/>
                </a:solidFill>
                <a:latin typeface="Arial" pitchFamily="34" charset="0"/>
                <a:cs typeface="Arial" pitchFamily="34" charset="0"/>
              </a:defRPr>
            </a:lvl4pPr>
            <a:lvl5pPr algn="l" defTabSz="457200" rtl="0" eaLnBrk="0" fontAlgn="base" hangingPunct="0">
              <a:spcBef>
                <a:spcPct val="0"/>
              </a:spcBef>
              <a:spcAft>
                <a:spcPct val="0"/>
              </a:spcAft>
              <a:defRPr sz="1500">
                <a:solidFill>
                  <a:srgbClr val="1C346A"/>
                </a:solidFill>
                <a:latin typeface="Arial" pitchFamily="34" charset="0"/>
                <a:cs typeface="Arial" pitchFamily="34" charset="0"/>
              </a:defRPr>
            </a:lvl5pPr>
            <a:lvl6pPr marL="457200" algn="l" defTabSz="457200" rtl="0" fontAlgn="base">
              <a:spcBef>
                <a:spcPct val="0"/>
              </a:spcBef>
              <a:spcAft>
                <a:spcPct val="0"/>
              </a:spcAft>
              <a:defRPr sz="1500">
                <a:solidFill>
                  <a:srgbClr val="1C346A"/>
                </a:solidFill>
                <a:latin typeface="Arial" pitchFamily="34" charset="0"/>
                <a:cs typeface="Arial" pitchFamily="34" charset="0"/>
              </a:defRPr>
            </a:lvl6pPr>
            <a:lvl7pPr marL="914400" algn="l" defTabSz="457200" rtl="0" fontAlgn="base">
              <a:spcBef>
                <a:spcPct val="0"/>
              </a:spcBef>
              <a:spcAft>
                <a:spcPct val="0"/>
              </a:spcAft>
              <a:defRPr sz="1500">
                <a:solidFill>
                  <a:srgbClr val="1C346A"/>
                </a:solidFill>
                <a:latin typeface="Arial" pitchFamily="34" charset="0"/>
                <a:cs typeface="Arial" pitchFamily="34" charset="0"/>
              </a:defRPr>
            </a:lvl7pPr>
            <a:lvl8pPr marL="1371600" algn="l" defTabSz="457200" rtl="0" fontAlgn="base">
              <a:spcBef>
                <a:spcPct val="0"/>
              </a:spcBef>
              <a:spcAft>
                <a:spcPct val="0"/>
              </a:spcAft>
              <a:defRPr sz="1500">
                <a:solidFill>
                  <a:srgbClr val="1C346A"/>
                </a:solidFill>
                <a:latin typeface="Arial" pitchFamily="34" charset="0"/>
                <a:cs typeface="Arial" pitchFamily="34" charset="0"/>
              </a:defRPr>
            </a:lvl8pPr>
            <a:lvl9pPr marL="1828800" algn="l" defTabSz="457200" rtl="0" fontAlgn="base">
              <a:spcBef>
                <a:spcPct val="0"/>
              </a:spcBef>
              <a:spcAft>
                <a:spcPct val="0"/>
              </a:spcAft>
              <a:defRPr sz="1500">
                <a:solidFill>
                  <a:srgbClr val="1C346A"/>
                </a:solidFill>
                <a:latin typeface="Arial" pitchFamily="34" charset="0"/>
                <a:cs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1C346A"/>
              </a:solidFill>
              <a:effectLst/>
              <a:uLnTx/>
              <a:uFillTx/>
              <a:latin typeface="Arial" panose="020B0604020202020204" pitchFamily="34" charset="0"/>
              <a:ea typeface="+mj-ea"/>
              <a:cs typeface="Arial" panose="020B0604020202020204" pitchFamily="34" charset="0"/>
            </a:endParaRPr>
          </a:p>
        </p:txBody>
      </p:sp>
      <p:sp>
        <p:nvSpPr>
          <p:cNvPr id="9" name="Foliennummernplatzhalter 6"/>
          <p:cNvSpPr>
            <a:spLocks noGrp="1"/>
          </p:cNvSpPr>
          <p:nvPr>
            <p:ph type="sldNum" sz="quarter" idx="12"/>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D058985E-A2AC-46DE-83BD-020A18CDA434}" type="slidenum">
              <a:rPr lang="de-DE" smtClean="0">
                <a:solidFill>
                  <a:prstClr val="black"/>
                </a:solidFill>
              </a:rPr>
              <a:pPr>
                <a:defRPr/>
              </a:pPr>
              <a:t>‹Nr.›</a:t>
            </a:fld>
            <a:endParaRPr lang="de-DE" dirty="0">
              <a:solidFill>
                <a:prstClr val="black"/>
              </a:solidFill>
            </a:endParaRPr>
          </a:p>
        </p:txBody>
      </p:sp>
      <p:pic>
        <p:nvPicPr>
          <p:cNvPr id="7" name="Grafik 6"/>
          <p:cNvPicPr>
            <a:picLocks noChangeAspect="1"/>
          </p:cNvPicPr>
          <p:nvPr userDrawn="1"/>
        </p:nvPicPr>
        <p:blipFill>
          <a:blip r:embed="rId2"/>
          <a:stretch>
            <a:fillRect/>
          </a:stretch>
        </p:blipFill>
        <p:spPr>
          <a:xfrm>
            <a:off x="6579280" y="6356350"/>
            <a:ext cx="3885521" cy="365792"/>
          </a:xfrm>
          <a:prstGeom prst="rect">
            <a:avLst/>
          </a:prstGeom>
        </p:spPr>
      </p:pic>
    </p:spTree>
    <p:extLst>
      <p:ext uri="{BB962C8B-B14F-4D97-AF65-F5344CB8AC3E}">
        <p14:creationId xmlns:p14="http://schemas.microsoft.com/office/powerpoint/2010/main" val="189926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de-AT" dirty="0"/>
              <a:t>Mastertitelformat bearbeiten</a:t>
            </a:r>
            <a:endParaRPr lang="de-DE" dirty="0"/>
          </a:p>
        </p:txBody>
      </p:sp>
      <p:sp>
        <p:nvSpPr>
          <p:cNvPr id="3" name="Bildplatzhalter 2"/>
          <p:cNvSpPr>
            <a:spLocks noGrp="1"/>
          </p:cNvSpPr>
          <p:nvPr>
            <p:ph type="pic" idx="1"/>
          </p:nvPr>
        </p:nvSpPr>
        <p:spPr>
          <a:xfrm>
            <a:off x="2389717" y="2001091"/>
            <a:ext cx="7315200" cy="2645277"/>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AT" noProof="0" dirty="0"/>
              <a:t>Bild auf Platzhalter ziehen oder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Mastertextformat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8" name="Titelplatzhalter 11"/>
          <p:cNvSpPr txBox="1">
            <a:spLocks/>
          </p:cNvSpPr>
          <p:nvPr userDrawn="1"/>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1500" kern="1200">
                <a:solidFill>
                  <a:srgbClr val="1C346A"/>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1500">
                <a:solidFill>
                  <a:srgbClr val="1C346A"/>
                </a:solidFill>
                <a:latin typeface="Arial" pitchFamily="34" charset="0"/>
                <a:cs typeface="Arial" pitchFamily="34" charset="0"/>
              </a:defRPr>
            </a:lvl2pPr>
            <a:lvl3pPr algn="l" defTabSz="457200" rtl="0" eaLnBrk="0" fontAlgn="base" hangingPunct="0">
              <a:spcBef>
                <a:spcPct val="0"/>
              </a:spcBef>
              <a:spcAft>
                <a:spcPct val="0"/>
              </a:spcAft>
              <a:defRPr sz="1500">
                <a:solidFill>
                  <a:srgbClr val="1C346A"/>
                </a:solidFill>
                <a:latin typeface="Arial" pitchFamily="34" charset="0"/>
                <a:cs typeface="Arial" pitchFamily="34" charset="0"/>
              </a:defRPr>
            </a:lvl3pPr>
            <a:lvl4pPr algn="l" defTabSz="457200" rtl="0" eaLnBrk="0" fontAlgn="base" hangingPunct="0">
              <a:spcBef>
                <a:spcPct val="0"/>
              </a:spcBef>
              <a:spcAft>
                <a:spcPct val="0"/>
              </a:spcAft>
              <a:defRPr sz="1500">
                <a:solidFill>
                  <a:srgbClr val="1C346A"/>
                </a:solidFill>
                <a:latin typeface="Arial" pitchFamily="34" charset="0"/>
                <a:cs typeface="Arial" pitchFamily="34" charset="0"/>
              </a:defRPr>
            </a:lvl4pPr>
            <a:lvl5pPr algn="l" defTabSz="457200" rtl="0" eaLnBrk="0" fontAlgn="base" hangingPunct="0">
              <a:spcBef>
                <a:spcPct val="0"/>
              </a:spcBef>
              <a:spcAft>
                <a:spcPct val="0"/>
              </a:spcAft>
              <a:defRPr sz="1500">
                <a:solidFill>
                  <a:srgbClr val="1C346A"/>
                </a:solidFill>
                <a:latin typeface="Arial" pitchFamily="34" charset="0"/>
                <a:cs typeface="Arial" pitchFamily="34" charset="0"/>
              </a:defRPr>
            </a:lvl5pPr>
            <a:lvl6pPr marL="457200" algn="l" defTabSz="457200" rtl="0" fontAlgn="base">
              <a:spcBef>
                <a:spcPct val="0"/>
              </a:spcBef>
              <a:spcAft>
                <a:spcPct val="0"/>
              </a:spcAft>
              <a:defRPr sz="1500">
                <a:solidFill>
                  <a:srgbClr val="1C346A"/>
                </a:solidFill>
                <a:latin typeface="Arial" pitchFamily="34" charset="0"/>
                <a:cs typeface="Arial" pitchFamily="34" charset="0"/>
              </a:defRPr>
            </a:lvl6pPr>
            <a:lvl7pPr marL="914400" algn="l" defTabSz="457200" rtl="0" fontAlgn="base">
              <a:spcBef>
                <a:spcPct val="0"/>
              </a:spcBef>
              <a:spcAft>
                <a:spcPct val="0"/>
              </a:spcAft>
              <a:defRPr sz="1500">
                <a:solidFill>
                  <a:srgbClr val="1C346A"/>
                </a:solidFill>
                <a:latin typeface="Arial" pitchFamily="34" charset="0"/>
                <a:cs typeface="Arial" pitchFamily="34" charset="0"/>
              </a:defRPr>
            </a:lvl7pPr>
            <a:lvl8pPr marL="1371600" algn="l" defTabSz="457200" rtl="0" fontAlgn="base">
              <a:spcBef>
                <a:spcPct val="0"/>
              </a:spcBef>
              <a:spcAft>
                <a:spcPct val="0"/>
              </a:spcAft>
              <a:defRPr sz="1500">
                <a:solidFill>
                  <a:srgbClr val="1C346A"/>
                </a:solidFill>
                <a:latin typeface="Arial" pitchFamily="34" charset="0"/>
                <a:cs typeface="Arial" pitchFamily="34" charset="0"/>
              </a:defRPr>
            </a:lvl8pPr>
            <a:lvl9pPr marL="1828800" algn="l" defTabSz="457200" rtl="0" fontAlgn="base">
              <a:spcBef>
                <a:spcPct val="0"/>
              </a:spcBef>
              <a:spcAft>
                <a:spcPct val="0"/>
              </a:spcAft>
              <a:defRPr sz="1500">
                <a:solidFill>
                  <a:srgbClr val="1C346A"/>
                </a:solidFill>
                <a:latin typeface="Arial" pitchFamily="34" charset="0"/>
                <a:cs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1C346A"/>
              </a:solidFill>
              <a:effectLst/>
              <a:uLnTx/>
              <a:uFillTx/>
              <a:latin typeface="Arial" panose="020B0604020202020204" pitchFamily="34" charset="0"/>
              <a:ea typeface="+mj-ea"/>
              <a:cs typeface="Arial" panose="020B0604020202020204" pitchFamily="34" charset="0"/>
            </a:endParaRPr>
          </a:p>
        </p:txBody>
      </p:sp>
      <p:sp>
        <p:nvSpPr>
          <p:cNvPr id="10"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r>
              <a:rPr lang="de-DE">
                <a:solidFill>
                  <a:prstClr val="black"/>
                </a:solidFill>
              </a:rPr>
              <a:t>,</a:t>
            </a:r>
            <a:endParaRPr lang="de-DE" dirty="0">
              <a:solidFill>
                <a:prstClr val="black"/>
              </a:solidFill>
            </a:endParaRPr>
          </a:p>
        </p:txBody>
      </p:sp>
      <p:pic>
        <p:nvPicPr>
          <p:cNvPr id="7" name="Grafik 6"/>
          <p:cNvPicPr>
            <a:picLocks noChangeAspect="1"/>
          </p:cNvPicPr>
          <p:nvPr userDrawn="1"/>
        </p:nvPicPr>
        <p:blipFill>
          <a:blip r:embed="rId2"/>
          <a:stretch>
            <a:fillRect/>
          </a:stretch>
        </p:blipFill>
        <p:spPr>
          <a:xfrm>
            <a:off x="6502401" y="6339808"/>
            <a:ext cx="3885521" cy="365792"/>
          </a:xfrm>
          <a:prstGeom prst="rect">
            <a:avLst/>
          </a:prstGeom>
        </p:spPr>
      </p:pic>
    </p:spTree>
    <p:extLst>
      <p:ext uri="{BB962C8B-B14F-4D97-AF65-F5344CB8AC3E}">
        <p14:creationId xmlns:p14="http://schemas.microsoft.com/office/powerpoint/2010/main" val="174674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8FA88-597D-D41B-4D29-2CBC00FACA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A13C852-B980-3763-16A4-56AA1EB48D4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88E21D-9BAC-28AE-7D0F-583105BFBB9E}"/>
              </a:ext>
            </a:extLst>
          </p:cNvPr>
          <p:cNvSpPr>
            <a:spLocks noGrp="1"/>
          </p:cNvSpPr>
          <p:nvPr>
            <p:ph type="dt" sz="half" idx="10"/>
          </p:nvPr>
        </p:nvSpPr>
        <p:spPr/>
        <p:txBody>
          <a:bodyPr/>
          <a:lstStyle/>
          <a:p>
            <a:fld id="{5A9FF33C-6A7E-42CF-9402-B6047CD0DFBD}" type="datetime1">
              <a:rPr lang="de-DE" smtClean="0"/>
              <a:t>25.10.2023</a:t>
            </a:fld>
            <a:endParaRPr lang="de-DE"/>
          </a:p>
        </p:txBody>
      </p:sp>
      <p:sp>
        <p:nvSpPr>
          <p:cNvPr id="5" name="Fußzeilenplatzhalter 4">
            <a:extLst>
              <a:ext uri="{FF2B5EF4-FFF2-40B4-BE49-F238E27FC236}">
                <a16:creationId xmlns:a16="http://schemas.microsoft.com/office/drawing/2014/main" id="{25E65826-74AF-87E0-F9FA-180887DECFFC}"/>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6BABC054-FB77-021D-83AE-66B5CCC1910F}"/>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863004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hasCustomPrompt="1"/>
          </p:nvPr>
        </p:nvSpPr>
        <p:spPr/>
        <p:txBody>
          <a:bodyPr vert="eaVert"/>
          <a:lstStyle>
            <a:lvl1pPr>
              <a:defRPr sz="1400">
                <a:latin typeface="Arial" panose="020B0604020202020204" pitchFamily="34" charset="0"/>
                <a:cs typeface="Arial" panose="020B0604020202020204" pitchFamily="34" charset="0"/>
              </a:defRPr>
            </a:lvl1pPr>
            <a:lvl2pPr>
              <a:defRPr sz="13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AT" dirty="0"/>
              <a:t>Mastertextformat bearbeiten</a:t>
            </a:r>
          </a:p>
          <a:p>
            <a:pPr lvl="1"/>
            <a:r>
              <a:rPr lang="de-AT" dirty="0"/>
              <a:t>Zweite Ebene</a:t>
            </a:r>
          </a:p>
          <a:p>
            <a:pPr lvl="2"/>
            <a:r>
              <a:rPr lang="de-AT" dirty="0"/>
              <a:t>Dritte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7" name="Titelplatzhalter 11"/>
          <p:cNvSpPr>
            <a:spLocks noGrp="1"/>
          </p:cNvSpPr>
          <p:nvPr>
            <p:ph type="title"/>
          </p:nvPr>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DE" altLang="de-DE" dirty="0"/>
          </a:p>
        </p:txBody>
      </p:sp>
      <p:sp>
        <p:nvSpPr>
          <p:cNvPr id="9"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2" name="Grafik 1"/>
          <p:cNvPicPr>
            <a:picLocks noChangeAspect="1"/>
          </p:cNvPicPr>
          <p:nvPr userDrawn="1"/>
        </p:nvPicPr>
        <p:blipFill>
          <a:blip r:embed="rId2"/>
          <a:stretch>
            <a:fillRect/>
          </a:stretch>
        </p:blipFill>
        <p:spPr>
          <a:xfrm>
            <a:off x="6615264" y="6352550"/>
            <a:ext cx="3885521" cy="365792"/>
          </a:xfrm>
          <a:prstGeom prst="rect">
            <a:avLst/>
          </a:prstGeom>
        </p:spPr>
      </p:pic>
    </p:spTree>
    <p:extLst>
      <p:ext uri="{BB962C8B-B14F-4D97-AF65-F5344CB8AC3E}">
        <p14:creationId xmlns:p14="http://schemas.microsoft.com/office/powerpoint/2010/main" val="147470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99579"/>
            <a:ext cx="2743200" cy="3826584"/>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de-AT" dirty="0"/>
              <a:t>Mastertitelformat bearbeiten</a:t>
            </a:r>
            <a:endParaRPr lang="de-DE" dirty="0"/>
          </a:p>
        </p:txBody>
      </p:sp>
      <p:sp>
        <p:nvSpPr>
          <p:cNvPr id="3" name="Vertikaler Textplatzhalter 2"/>
          <p:cNvSpPr>
            <a:spLocks noGrp="1"/>
          </p:cNvSpPr>
          <p:nvPr>
            <p:ph type="body" orient="vert" idx="1" hasCustomPrompt="1"/>
          </p:nvPr>
        </p:nvSpPr>
        <p:spPr>
          <a:xfrm>
            <a:off x="609601" y="2299580"/>
            <a:ext cx="7864444" cy="3826583"/>
          </a:xfrm>
        </p:spPr>
        <p:txBody>
          <a:bodyPr vert="eaVert"/>
          <a:lstStyle>
            <a:lvl1pPr>
              <a:defRPr sz="1400">
                <a:latin typeface="Arial" panose="020B0604020202020204" pitchFamily="34" charset="0"/>
                <a:cs typeface="Arial" panose="020B0604020202020204" pitchFamily="34" charset="0"/>
              </a:defRPr>
            </a:lvl1pPr>
            <a:lvl2pPr>
              <a:defRPr sz="13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AT" dirty="0"/>
              <a:t>Mastertextformat bearbeiten</a:t>
            </a:r>
          </a:p>
          <a:p>
            <a:pPr lvl="1"/>
            <a:r>
              <a:rPr lang="de-AT" dirty="0"/>
              <a:t>Zweite Ebene</a:t>
            </a:r>
          </a:p>
          <a:p>
            <a:pPr lvl="2"/>
            <a:r>
              <a:rPr lang="de-AT" dirty="0"/>
              <a:t>Dritte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a:defRPr/>
            </a:pPr>
            <a:endParaRPr lang="de-DE" dirty="0">
              <a:solidFill>
                <a:prstClr val="black"/>
              </a:solidFill>
            </a:endParaRPr>
          </a:p>
        </p:txBody>
      </p:sp>
      <p:sp>
        <p:nvSpPr>
          <p:cNvPr id="7" name="Titelplatzhalter 11"/>
          <p:cNvSpPr txBox="1">
            <a:spLocks/>
          </p:cNvSpPr>
          <p:nvPr userDrawn="1"/>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1500" kern="1200">
                <a:solidFill>
                  <a:srgbClr val="1C346A"/>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1500">
                <a:solidFill>
                  <a:srgbClr val="1C346A"/>
                </a:solidFill>
                <a:latin typeface="Arial" pitchFamily="34" charset="0"/>
                <a:cs typeface="Arial" pitchFamily="34" charset="0"/>
              </a:defRPr>
            </a:lvl2pPr>
            <a:lvl3pPr algn="l" defTabSz="457200" rtl="0" eaLnBrk="0" fontAlgn="base" hangingPunct="0">
              <a:spcBef>
                <a:spcPct val="0"/>
              </a:spcBef>
              <a:spcAft>
                <a:spcPct val="0"/>
              </a:spcAft>
              <a:defRPr sz="1500">
                <a:solidFill>
                  <a:srgbClr val="1C346A"/>
                </a:solidFill>
                <a:latin typeface="Arial" pitchFamily="34" charset="0"/>
                <a:cs typeface="Arial" pitchFamily="34" charset="0"/>
              </a:defRPr>
            </a:lvl3pPr>
            <a:lvl4pPr algn="l" defTabSz="457200" rtl="0" eaLnBrk="0" fontAlgn="base" hangingPunct="0">
              <a:spcBef>
                <a:spcPct val="0"/>
              </a:spcBef>
              <a:spcAft>
                <a:spcPct val="0"/>
              </a:spcAft>
              <a:defRPr sz="1500">
                <a:solidFill>
                  <a:srgbClr val="1C346A"/>
                </a:solidFill>
                <a:latin typeface="Arial" pitchFamily="34" charset="0"/>
                <a:cs typeface="Arial" pitchFamily="34" charset="0"/>
              </a:defRPr>
            </a:lvl4pPr>
            <a:lvl5pPr algn="l" defTabSz="457200" rtl="0" eaLnBrk="0" fontAlgn="base" hangingPunct="0">
              <a:spcBef>
                <a:spcPct val="0"/>
              </a:spcBef>
              <a:spcAft>
                <a:spcPct val="0"/>
              </a:spcAft>
              <a:defRPr sz="1500">
                <a:solidFill>
                  <a:srgbClr val="1C346A"/>
                </a:solidFill>
                <a:latin typeface="Arial" pitchFamily="34" charset="0"/>
                <a:cs typeface="Arial" pitchFamily="34" charset="0"/>
              </a:defRPr>
            </a:lvl5pPr>
            <a:lvl6pPr marL="457200" algn="l" defTabSz="457200" rtl="0" fontAlgn="base">
              <a:spcBef>
                <a:spcPct val="0"/>
              </a:spcBef>
              <a:spcAft>
                <a:spcPct val="0"/>
              </a:spcAft>
              <a:defRPr sz="1500">
                <a:solidFill>
                  <a:srgbClr val="1C346A"/>
                </a:solidFill>
                <a:latin typeface="Arial" pitchFamily="34" charset="0"/>
                <a:cs typeface="Arial" pitchFamily="34" charset="0"/>
              </a:defRPr>
            </a:lvl6pPr>
            <a:lvl7pPr marL="914400" algn="l" defTabSz="457200" rtl="0" fontAlgn="base">
              <a:spcBef>
                <a:spcPct val="0"/>
              </a:spcBef>
              <a:spcAft>
                <a:spcPct val="0"/>
              </a:spcAft>
              <a:defRPr sz="1500">
                <a:solidFill>
                  <a:srgbClr val="1C346A"/>
                </a:solidFill>
                <a:latin typeface="Arial" pitchFamily="34" charset="0"/>
                <a:cs typeface="Arial" pitchFamily="34" charset="0"/>
              </a:defRPr>
            </a:lvl7pPr>
            <a:lvl8pPr marL="1371600" algn="l" defTabSz="457200" rtl="0" fontAlgn="base">
              <a:spcBef>
                <a:spcPct val="0"/>
              </a:spcBef>
              <a:spcAft>
                <a:spcPct val="0"/>
              </a:spcAft>
              <a:defRPr sz="1500">
                <a:solidFill>
                  <a:srgbClr val="1C346A"/>
                </a:solidFill>
                <a:latin typeface="Arial" pitchFamily="34" charset="0"/>
                <a:cs typeface="Arial" pitchFamily="34" charset="0"/>
              </a:defRPr>
            </a:lvl8pPr>
            <a:lvl9pPr marL="1828800" algn="l" defTabSz="457200" rtl="0" fontAlgn="base">
              <a:spcBef>
                <a:spcPct val="0"/>
              </a:spcBef>
              <a:spcAft>
                <a:spcPct val="0"/>
              </a:spcAft>
              <a:defRPr sz="1500">
                <a:solidFill>
                  <a:srgbClr val="1C346A"/>
                </a:solidFill>
                <a:latin typeface="Arial" pitchFamily="34" charset="0"/>
                <a:cs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1C346A"/>
              </a:solidFill>
              <a:effectLst/>
              <a:uLnTx/>
              <a:uFillTx/>
              <a:latin typeface="Arial" panose="020B0604020202020204" pitchFamily="34" charset="0"/>
              <a:ea typeface="+mj-ea"/>
              <a:cs typeface="Arial" panose="020B0604020202020204" pitchFamily="34" charset="0"/>
            </a:endParaRPr>
          </a:p>
        </p:txBody>
      </p:sp>
      <p:sp>
        <p:nvSpPr>
          <p:cNvPr id="9"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6" name="Grafik 5"/>
          <p:cNvPicPr>
            <a:picLocks noChangeAspect="1"/>
          </p:cNvPicPr>
          <p:nvPr userDrawn="1"/>
        </p:nvPicPr>
        <p:blipFill>
          <a:blip r:embed="rId2"/>
          <a:stretch>
            <a:fillRect/>
          </a:stretch>
        </p:blipFill>
        <p:spPr>
          <a:xfrm>
            <a:off x="6579280" y="6352550"/>
            <a:ext cx="3885521" cy="365792"/>
          </a:xfrm>
          <a:prstGeom prst="rect">
            <a:avLst/>
          </a:prstGeom>
        </p:spPr>
      </p:pic>
    </p:spTree>
    <p:extLst>
      <p:ext uri="{BB962C8B-B14F-4D97-AF65-F5344CB8AC3E}">
        <p14:creationId xmlns:p14="http://schemas.microsoft.com/office/powerpoint/2010/main" val="4051116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60277165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19"/>
          <p:cNvSpPr>
            <a:spLocks noGrp="1" noChangeArrowheads="1"/>
          </p:cNvSpPr>
          <p:nvPr>
            <p:ph type="sldNum" sz="quarter" idx="10"/>
          </p:nvPr>
        </p:nvSpPr>
        <p:spPr>
          <a:ln/>
        </p:spPr>
        <p:txBody>
          <a:bodyPr/>
          <a:lstStyle>
            <a:lvl1pPr>
              <a:defRPr/>
            </a:lvl1pPr>
          </a:lstStyle>
          <a:p>
            <a:pPr>
              <a:defRPr/>
            </a:pPr>
            <a:fld id="{4C977E54-CFBE-4FF2-A89E-9CAA1F60CF65}" type="slidenum">
              <a:rPr lang="de-AT"/>
              <a:pPr>
                <a:defRPr/>
              </a:pPr>
              <a:t>‹Nr.›</a:t>
            </a:fld>
            <a:endParaRPr lang="de-AT"/>
          </a:p>
        </p:txBody>
      </p:sp>
    </p:spTree>
    <p:extLst>
      <p:ext uri="{BB962C8B-B14F-4D97-AF65-F5344CB8AC3E}">
        <p14:creationId xmlns:p14="http://schemas.microsoft.com/office/powerpoint/2010/main" val="370082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105679162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67132216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B5C6B-EE7B-35CA-8F11-3A430260C018}"/>
              </a:ext>
            </a:extLst>
          </p:cNvPr>
          <p:cNvSpPr>
            <a:spLocks noGrp="1"/>
          </p:cNvSpPr>
          <p:nvPr>
            <p:ph type="title"/>
          </p:nvPr>
        </p:nvSpPr>
        <p:spPr>
          <a:xfrm>
            <a:off x="831853" y="1709741"/>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780B6A4-1DE1-B1F0-2988-A55CE3829430}"/>
              </a:ext>
            </a:extLst>
          </p:cNvPr>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399" indent="0">
              <a:buNone/>
              <a:defRPr sz="1801">
                <a:solidFill>
                  <a:schemeClr val="tx1">
                    <a:tint val="75000"/>
                  </a:schemeClr>
                </a:solidFill>
              </a:defRPr>
            </a:lvl3pPr>
            <a:lvl4pPr marL="1371599"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1" indent="0">
              <a:buNone/>
              <a:defRPr sz="1600">
                <a:solidFill>
                  <a:schemeClr val="tx1">
                    <a:tint val="75000"/>
                  </a:schemeClr>
                </a:solidFill>
              </a:defRPr>
            </a:lvl7pPr>
            <a:lvl8pPr marL="3200401" indent="0">
              <a:buNone/>
              <a:defRPr sz="1600">
                <a:solidFill>
                  <a:schemeClr val="tx1">
                    <a:tint val="75000"/>
                  </a:schemeClr>
                </a:solidFill>
              </a:defRPr>
            </a:lvl8pPr>
            <a:lvl9pPr marL="3657601"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4EE94F3-B693-81D6-A2DB-4AA99D31E7B1}"/>
              </a:ext>
            </a:extLst>
          </p:cNvPr>
          <p:cNvSpPr>
            <a:spLocks noGrp="1"/>
          </p:cNvSpPr>
          <p:nvPr>
            <p:ph type="dt" sz="half" idx="10"/>
          </p:nvPr>
        </p:nvSpPr>
        <p:spPr/>
        <p:txBody>
          <a:bodyPr/>
          <a:lstStyle/>
          <a:p>
            <a:fld id="{149C6743-B233-48A3-B49D-C0CD65C912CD}" type="datetime1">
              <a:rPr lang="de-DE" smtClean="0"/>
              <a:t>25.10.2023</a:t>
            </a:fld>
            <a:endParaRPr lang="de-DE"/>
          </a:p>
        </p:txBody>
      </p:sp>
      <p:sp>
        <p:nvSpPr>
          <p:cNvPr id="5" name="Fußzeilenplatzhalter 4">
            <a:extLst>
              <a:ext uri="{FF2B5EF4-FFF2-40B4-BE49-F238E27FC236}">
                <a16:creationId xmlns:a16="http://schemas.microsoft.com/office/drawing/2014/main" id="{08BD79DC-19ED-1A88-52E6-34E7E97FC11D}"/>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DBAB2FB2-72A9-047D-ADEE-8671681D5D7D}"/>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91445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E4B75-108D-B194-A693-4D057E81E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A2991F-ACB4-C2F3-3F6C-B9C1D6D99D6D}"/>
              </a:ext>
            </a:extLst>
          </p:cNvPr>
          <p:cNvSpPr>
            <a:spLocks noGrp="1"/>
          </p:cNvSpPr>
          <p:nvPr>
            <p:ph sz="half" idx="1"/>
          </p:nvPr>
        </p:nvSpPr>
        <p:spPr>
          <a:xfrm>
            <a:off x="838201"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F848286-B859-9D09-98A8-EBED77C29008}"/>
              </a:ext>
            </a:extLst>
          </p:cNvPr>
          <p:cNvSpPr>
            <a:spLocks noGrp="1"/>
          </p:cNvSpPr>
          <p:nvPr>
            <p:ph sz="half" idx="2"/>
          </p:nvPr>
        </p:nvSpPr>
        <p:spPr>
          <a:xfrm>
            <a:off x="6172201"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39A8DB4-28FB-23A2-14D6-1D1A87DEEC73}"/>
              </a:ext>
            </a:extLst>
          </p:cNvPr>
          <p:cNvSpPr>
            <a:spLocks noGrp="1"/>
          </p:cNvSpPr>
          <p:nvPr>
            <p:ph type="dt" sz="half" idx="10"/>
          </p:nvPr>
        </p:nvSpPr>
        <p:spPr/>
        <p:txBody>
          <a:bodyPr/>
          <a:lstStyle/>
          <a:p>
            <a:fld id="{503C6EA5-1A86-4FD5-9920-9282A9B96B33}" type="datetime1">
              <a:rPr lang="de-DE" smtClean="0"/>
              <a:t>25.10.2023</a:t>
            </a:fld>
            <a:endParaRPr lang="de-DE"/>
          </a:p>
        </p:txBody>
      </p:sp>
      <p:sp>
        <p:nvSpPr>
          <p:cNvPr id="6" name="Fußzeilenplatzhalter 5">
            <a:extLst>
              <a:ext uri="{FF2B5EF4-FFF2-40B4-BE49-F238E27FC236}">
                <a16:creationId xmlns:a16="http://schemas.microsoft.com/office/drawing/2014/main" id="{888D27C1-3801-381C-3EF6-3D70526E22BF}"/>
              </a:ext>
            </a:extLst>
          </p:cNvPr>
          <p:cNvSpPr>
            <a:spLocks noGrp="1"/>
          </p:cNvSpPr>
          <p:nvPr>
            <p:ph type="ftr" sz="quarter" idx="11"/>
          </p:nvPr>
        </p:nvSpPr>
        <p:spPr/>
        <p:txBody>
          <a:bodyPr/>
          <a:lstStyle/>
          <a:p>
            <a:r>
              <a:rPr lang="de-DE"/>
              <a:t>Landesklinikum Mauer Kinder- und Jugendpsychiatrie und Psychosomatik</a:t>
            </a:r>
          </a:p>
        </p:txBody>
      </p:sp>
      <p:sp>
        <p:nvSpPr>
          <p:cNvPr id="7" name="Foliennummernplatzhalter 6">
            <a:extLst>
              <a:ext uri="{FF2B5EF4-FFF2-40B4-BE49-F238E27FC236}">
                <a16:creationId xmlns:a16="http://schemas.microsoft.com/office/drawing/2014/main" id="{7BECEAC9-921F-4099-BA6A-F8035F613599}"/>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89288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4AFA0-FBE4-FCF4-DD3A-5243D2742745}"/>
              </a:ext>
            </a:extLst>
          </p:cNvPr>
          <p:cNvSpPr>
            <a:spLocks noGrp="1"/>
          </p:cNvSpPr>
          <p:nvPr>
            <p:ph type="title"/>
          </p:nvPr>
        </p:nvSpPr>
        <p:spPr>
          <a:xfrm>
            <a:off x="839789" y="365128"/>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1874045-314F-A558-D1C4-11A266852C8B}"/>
              </a:ext>
            </a:extLst>
          </p:cNvPr>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399" indent="0">
              <a:buNone/>
              <a:defRPr sz="1801" b="1"/>
            </a:lvl3pPr>
            <a:lvl4pPr marL="1371599" indent="0">
              <a:buNone/>
              <a:defRPr sz="1600" b="1"/>
            </a:lvl4pPr>
            <a:lvl5pPr marL="1828800" indent="0">
              <a:buNone/>
              <a:defRPr sz="1600" b="1"/>
            </a:lvl5pPr>
            <a:lvl6pPr marL="2286000" indent="0">
              <a:buNone/>
              <a:defRPr sz="1600" b="1"/>
            </a:lvl6pPr>
            <a:lvl7pPr marL="2743201" indent="0">
              <a:buNone/>
              <a:defRPr sz="1600" b="1"/>
            </a:lvl7pPr>
            <a:lvl8pPr marL="3200401" indent="0">
              <a:buNone/>
              <a:defRPr sz="1600" b="1"/>
            </a:lvl8pPr>
            <a:lvl9pPr marL="3657601"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0DF2CBD-60B7-C0BC-6DD3-781D18FFE40D}"/>
              </a:ext>
            </a:extLst>
          </p:cNvPr>
          <p:cNvSpPr>
            <a:spLocks noGrp="1"/>
          </p:cNvSpPr>
          <p:nvPr>
            <p:ph sz="half" idx="2"/>
          </p:nvPr>
        </p:nvSpPr>
        <p:spPr>
          <a:xfrm>
            <a:off x="839791" y="2505076"/>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B1EAE3-D23B-F5E3-06AE-31F587FBB33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399" indent="0">
              <a:buNone/>
              <a:defRPr sz="1801" b="1"/>
            </a:lvl3pPr>
            <a:lvl4pPr marL="1371599" indent="0">
              <a:buNone/>
              <a:defRPr sz="1600" b="1"/>
            </a:lvl4pPr>
            <a:lvl5pPr marL="1828800" indent="0">
              <a:buNone/>
              <a:defRPr sz="1600" b="1"/>
            </a:lvl5pPr>
            <a:lvl6pPr marL="2286000" indent="0">
              <a:buNone/>
              <a:defRPr sz="1600" b="1"/>
            </a:lvl6pPr>
            <a:lvl7pPr marL="2743201" indent="0">
              <a:buNone/>
              <a:defRPr sz="1600" b="1"/>
            </a:lvl7pPr>
            <a:lvl8pPr marL="3200401" indent="0">
              <a:buNone/>
              <a:defRPr sz="1600" b="1"/>
            </a:lvl8pPr>
            <a:lvl9pPr marL="3657601"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6610DB-F86F-6299-413E-FC122B5FB77A}"/>
              </a:ext>
            </a:extLst>
          </p:cNvPr>
          <p:cNvSpPr>
            <a:spLocks noGrp="1"/>
          </p:cNvSpPr>
          <p:nvPr>
            <p:ph sz="quarter" idx="4"/>
          </p:nvPr>
        </p:nvSpPr>
        <p:spPr>
          <a:xfrm>
            <a:off x="6172203" y="2505076"/>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536236F-58CC-A38F-7C0A-4D36DAB9C9E8}"/>
              </a:ext>
            </a:extLst>
          </p:cNvPr>
          <p:cNvSpPr>
            <a:spLocks noGrp="1"/>
          </p:cNvSpPr>
          <p:nvPr>
            <p:ph type="dt" sz="half" idx="10"/>
          </p:nvPr>
        </p:nvSpPr>
        <p:spPr/>
        <p:txBody>
          <a:bodyPr/>
          <a:lstStyle/>
          <a:p>
            <a:fld id="{D82D6370-A3B4-4203-A619-391190AB569C}" type="datetime1">
              <a:rPr lang="de-DE" smtClean="0"/>
              <a:t>25.10.2023</a:t>
            </a:fld>
            <a:endParaRPr lang="de-DE"/>
          </a:p>
        </p:txBody>
      </p:sp>
      <p:sp>
        <p:nvSpPr>
          <p:cNvPr id="8" name="Fußzeilenplatzhalter 7">
            <a:extLst>
              <a:ext uri="{FF2B5EF4-FFF2-40B4-BE49-F238E27FC236}">
                <a16:creationId xmlns:a16="http://schemas.microsoft.com/office/drawing/2014/main" id="{6488C9B2-D702-A5A5-B7AF-BF46D962F018}"/>
              </a:ext>
            </a:extLst>
          </p:cNvPr>
          <p:cNvSpPr>
            <a:spLocks noGrp="1"/>
          </p:cNvSpPr>
          <p:nvPr>
            <p:ph type="ftr" sz="quarter" idx="11"/>
          </p:nvPr>
        </p:nvSpPr>
        <p:spPr/>
        <p:txBody>
          <a:bodyPr/>
          <a:lstStyle/>
          <a:p>
            <a:r>
              <a:rPr lang="de-DE"/>
              <a:t>Landesklinikum Mauer Kinder- und Jugendpsychiatrie und Psychosomatik</a:t>
            </a:r>
          </a:p>
        </p:txBody>
      </p:sp>
      <p:sp>
        <p:nvSpPr>
          <p:cNvPr id="9" name="Foliennummernplatzhalter 8">
            <a:extLst>
              <a:ext uri="{FF2B5EF4-FFF2-40B4-BE49-F238E27FC236}">
                <a16:creationId xmlns:a16="http://schemas.microsoft.com/office/drawing/2014/main" id="{38F96E47-DAED-9AD5-669E-AEAB4FB04D4C}"/>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44736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D8F20-97B2-BCA5-2DC3-E3A0B534702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F1A7C97-7ECB-EBF7-4814-160BF5F4C666}"/>
              </a:ext>
            </a:extLst>
          </p:cNvPr>
          <p:cNvSpPr>
            <a:spLocks noGrp="1"/>
          </p:cNvSpPr>
          <p:nvPr>
            <p:ph type="dt" sz="half" idx="10"/>
          </p:nvPr>
        </p:nvSpPr>
        <p:spPr/>
        <p:txBody>
          <a:bodyPr/>
          <a:lstStyle/>
          <a:p>
            <a:fld id="{0532A164-2573-47DB-975B-51BA5CFBCB0C}" type="datetime1">
              <a:rPr lang="de-DE" smtClean="0"/>
              <a:t>25.10.2023</a:t>
            </a:fld>
            <a:endParaRPr lang="de-DE"/>
          </a:p>
        </p:txBody>
      </p:sp>
      <p:sp>
        <p:nvSpPr>
          <p:cNvPr id="4" name="Fußzeilenplatzhalter 3">
            <a:extLst>
              <a:ext uri="{FF2B5EF4-FFF2-40B4-BE49-F238E27FC236}">
                <a16:creationId xmlns:a16="http://schemas.microsoft.com/office/drawing/2014/main" id="{AAAD852A-E6A0-43D4-10FF-FA878097E311}"/>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F15DDF85-38E3-9BE6-11B2-580D456ECF5A}"/>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8770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39594DA-8A26-B271-EC04-710E3A794FA4}"/>
              </a:ext>
            </a:extLst>
          </p:cNvPr>
          <p:cNvSpPr>
            <a:spLocks noGrp="1"/>
          </p:cNvSpPr>
          <p:nvPr>
            <p:ph type="dt" sz="half" idx="10"/>
          </p:nvPr>
        </p:nvSpPr>
        <p:spPr/>
        <p:txBody>
          <a:bodyPr/>
          <a:lstStyle/>
          <a:p>
            <a:fld id="{D70E8814-5B20-4EC8-B65B-01A812FC113C}" type="datetime1">
              <a:rPr lang="de-DE" smtClean="0"/>
              <a:t>25.10.2023</a:t>
            </a:fld>
            <a:endParaRPr lang="de-DE"/>
          </a:p>
        </p:txBody>
      </p:sp>
      <p:sp>
        <p:nvSpPr>
          <p:cNvPr id="3" name="Fußzeilenplatzhalter 2">
            <a:extLst>
              <a:ext uri="{FF2B5EF4-FFF2-40B4-BE49-F238E27FC236}">
                <a16:creationId xmlns:a16="http://schemas.microsoft.com/office/drawing/2014/main" id="{2ACC3631-6909-FE74-A75D-C5591D88895E}"/>
              </a:ext>
            </a:extLst>
          </p:cNvPr>
          <p:cNvSpPr>
            <a:spLocks noGrp="1"/>
          </p:cNvSpPr>
          <p:nvPr>
            <p:ph type="ftr" sz="quarter" idx="11"/>
          </p:nvPr>
        </p:nvSpPr>
        <p:spPr/>
        <p:txBody>
          <a:bodyPr/>
          <a:lstStyle/>
          <a:p>
            <a:r>
              <a:rPr lang="de-DE"/>
              <a:t>Landesklinikum Mauer Kinder- und Jugendpsychiatrie und Psychosomatik</a:t>
            </a:r>
          </a:p>
        </p:txBody>
      </p:sp>
      <p:sp>
        <p:nvSpPr>
          <p:cNvPr id="4" name="Foliennummernplatzhalter 3">
            <a:extLst>
              <a:ext uri="{FF2B5EF4-FFF2-40B4-BE49-F238E27FC236}">
                <a16:creationId xmlns:a16="http://schemas.microsoft.com/office/drawing/2014/main" id="{F9629576-F979-26A3-096E-0744FC69FA8D}"/>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8957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E837B-4F24-B862-87ED-53B1125E6BFC}"/>
              </a:ext>
            </a:extLst>
          </p:cNvPr>
          <p:cNvSpPr>
            <a:spLocks noGrp="1"/>
          </p:cNvSpPr>
          <p:nvPr>
            <p:ph type="title"/>
          </p:nvPr>
        </p:nvSpPr>
        <p:spPr>
          <a:xfrm>
            <a:off x="839791" y="457200"/>
            <a:ext cx="3932236"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387AC43-C4F3-3F21-61AC-D611F619BF6B}"/>
              </a:ext>
            </a:extLst>
          </p:cNvPr>
          <p:cNvSpPr>
            <a:spLocks noGrp="1"/>
          </p:cNvSpPr>
          <p:nvPr>
            <p:ph idx="1"/>
          </p:nvPr>
        </p:nvSpPr>
        <p:spPr>
          <a:xfrm>
            <a:off x="5183190"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72A6C1A-4C02-CA3C-AADA-F3EE1D2328C9}"/>
              </a:ext>
            </a:extLst>
          </p:cNvPr>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1"/>
            </a:lvl2pPr>
            <a:lvl3pPr marL="914399" indent="0">
              <a:buNone/>
              <a:defRPr sz="1200"/>
            </a:lvl3pPr>
            <a:lvl4pPr marL="1371599" indent="0">
              <a:buNone/>
              <a:defRPr sz="1001"/>
            </a:lvl4pPr>
            <a:lvl5pPr marL="1828800" indent="0">
              <a:buNone/>
              <a:defRPr sz="1001"/>
            </a:lvl5pPr>
            <a:lvl6pPr marL="2286000" indent="0">
              <a:buNone/>
              <a:defRPr sz="1001"/>
            </a:lvl6pPr>
            <a:lvl7pPr marL="2743201" indent="0">
              <a:buNone/>
              <a:defRPr sz="1001"/>
            </a:lvl7pPr>
            <a:lvl8pPr marL="3200401" indent="0">
              <a:buNone/>
              <a:defRPr sz="1001"/>
            </a:lvl8pPr>
            <a:lvl9pPr marL="3657601" indent="0">
              <a:buNone/>
              <a:defRPr sz="1001"/>
            </a:lvl9pPr>
          </a:lstStyle>
          <a:p>
            <a:pPr lvl="0"/>
            <a:r>
              <a:rPr lang="de-DE"/>
              <a:t>Mastertextformat bearbeiten</a:t>
            </a:r>
          </a:p>
        </p:txBody>
      </p:sp>
      <p:sp>
        <p:nvSpPr>
          <p:cNvPr id="5" name="Datumsplatzhalter 4">
            <a:extLst>
              <a:ext uri="{FF2B5EF4-FFF2-40B4-BE49-F238E27FC236}">
                <a16:creationId xmlns:a16="http://schemas.microsoft.com/office/drawing/2014/main" id="{D4AD83E4-7513-1A23-7FC0-DFAA0A458265}"/>
              </a:ext>
            </a:extLst>
          </p:cNvPr>
          <p:cNvSpPr>
            <a:spLocks noGrp="1"/>
          </p:cNvSpPr>
          <p:nvPr>
            <p:ph type="dt" sz="half" idx="10"/>
          </p:nvPr>
        </p:nvSpPr>
        <p:spPr/>
        <p:txBody>
          <a:bodyPr/>
          <a:lstStyle/>
          <a:p>
            <a:fld id="{C50BBC97-9A5E-44CE-896F-2335471C3420}" type="datetime1">
              <a:rPr lang="de-DE" smtClean="0"/>
              <a:t>25.10.2023</a:t>
            </a:fld>
            <a:endParaRPr lang="de-DE"/>
          </a:p>
        </p:txBody>
      </p:sp>
      <p:sp>
        <p:nvSpPr>
          <p:cNvPr id="6" name="Fußzeilenplatzhalter 5">
            <a:extLst>
              <a:ext uri="{FF2B5EF4-FFF2-40B4-BE49-F238E27FC236}">
                <a16:creationId xmlns:a16="http://schemas.microsoft.com/office/drawing/2014/main" id="{51F05C73-1D57-A534-8D55-8DAC97F636DE}"/>
              </a:ext>
            </a:extLst>
          </p:cNvPr>
          <p:cNvSpPr>
            <a:spLocks noGrp="1"/>
          </p:cNvSpPr>
          <p:nvPr>
            <p:ph type="ftr" sz="quarter" idx="11"/>
          </p:nvPr>
        </p:nvSpPr>
        <p:spPr/>
        <p:txBody>
          <a:bodyPr/>
          <a:lstStyle/>
          <a:p>
            <a:r>
              <a:rPr lang="de-DE"/>
              <a:t>Landesklinikum Mauer Kinder- und Jugendpsychiatrie und Psychosomatik</a:t>
            </a:r>
          </a:p>
        </p:txBody>
      </p:sp>
      <p:sp>
        <p:nvSpPr>
          <p:cNvPr id="7" name="Foliennummernplatzhalter 6">
            <a:extLst>
              <a:ext uri="{FF2B5EF4-FFF2-40B4-BE49-F238E27FC236}">
                <a16:creationId xmlns:a16="http://schemas.microsoft.com/office/drawing/2014/main" id="{ABAA19DA-2F02-E9CD-A751-04B7096FC802}"/>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191719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B341E-6F46-78FA-36E4-AF6632D0ED5C}"/>
              </a:ext>
            </a:extLst>
          </p:cNvPr>
          <p:cNvSpPr>
            <a:spLocks noGrp="1"/>
          </p:cNvSpPr>
          <p:nvPr>
            <p:ph type="title"/>
          </p:nvPr>
        </p:nvSpPr>
        <p:spPr>
          <a:xfrm>
            <a:off x="839791" y="457200"/>
            <a:ext cx="3932236"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1E38F64-DFAF-E53A-E13E-20177039F91F}"/>
              </a:ext>
            </a:extLst>
          </p:cNvPr>
          <p:cNvSpPr>
            <a:spLocks noGrp="1"/>
          </p:cNvSpPr>
          <p:nvPr>
            <p:ph type="pic" idx="1"/>
          </p:nvPr>
        </p:nvSpPr>
        <p:spPr>
          <a:xfrm>
            <a:off x="5183190" y="987428"/>
            <a:ext cx="6172201" cy="4873625"/>
          </a:xfrm>
        </p:spPr>
        <p:txBody>
          <a:bodyPr/>
          <a:lstStyle>
            <a:lvl1pPr marL="0" indent="0">
              <a:buNone/>
              <a:defRPr sz="3200"/>
            </a:lvl1pPr>
            <a:lvl2pPr marL="457200" indent="0">
              <a:buNone/>
              <a:defRPr sz="2800"/>
            </a:lvl2pPr>
            <a:lvl3pPr marL="914399" indent="0">
              <a:buNone/>
              <a:defRPr sz="2400"/>
            </a:lvl3pPr>
            <a:lvl4pPr marL="1371599" indent="0">
              <a:buNone/>
              <a:defRPr sz="2000"/>
            </a:lvl4pPr>
            <a:lvl5pPr marL="1828800" indent="0">
              <a:buNone/>
              <a:defRPr sz="2000"/>
            </a:lvl5pPr>
            <a:lvl6pPr marL="2286000" indent="0">
              <a:buNone/>
              <a:defRPr sz="2000"/>
            </a:lvl6pPr>
            <a:lvl7pPr marL="2743201" indent="0">
              <a:buNone/>
              <a:defRPr sz="2000"/>
            </a:lvl7pPr>
            <a:lvl8pPr marL="3200401" indent="0">
              <a:buNone/>
              <a:defRPr sz="2000"/>
            </a:lvl8pPr>
            <a:lvl9pPr marL="3657601" indent="0">
              <a:buNone/>
              <a:defRPr sz="2000"/>
            </a:lvl9pPr>
          </a:lstStyle>
          <a:p>
            <a:endParaRPr lang="de-DE"/>
          </a:p>
        </p:txBody>
      </p:sp>
      <p:sp>
        <p:nvSpPr>
          <p:cNvPr id="4" name="Textplatzhalter 3">
            <a:extLst>
              <a:ext uri="{FF2B5EF4-FFF2-40B4-BE49-F238E27FC236}">
                <a16:creationId xmlns:a16="http://schemas.microsoft.com/office/drawing/2014/main" id="{9BAE055C-95D8-117F-9D81-5F7ED339753C}"/>
              </a:ext>
            </a:extLst>
          </p:cNvPr>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1"/>
            </a:lvl2pPr>
            <a:lvl3pPr marL="914399" indent="0">
              <a:buNone/>
              <a:defRPr sz="1200"/>
            </a:lvl3pPr>
            <a:lvl4pPr marL="1371599" indent="0">
              <a:buNone/>
              <a:defRPr sz="1001"/>
            </a:lvl4pPr>
            <a:lvl5pPr marL="1828800" indent="0">
              <a:buNone/>
              <a:defRPr sz="1001"/>
            </a:lvl5pPr>
            <a:lvl6pPr marL="2286000" indent="0">
              <a:buNone/>
              <a:defRPr sz="1001"/>
            </a:lvl6pPr>
            <a:lvl7pPr marL="2743201" indent="0">
              <a:buNone/>
              <a:defRPr sz="1001"/>
            </a:lvl7pPr>
            <a:lvl8pPr marL="3200401" indent="0">
              <a:buNone/>
              <a:defRPr sz="1001"/>
            </a:lvl8pPr>
            <a:lvl9pPr marL="3657601" indent="0">
              <a:buNone/>
              <a:defRPr sz="1001"/>
            </a:lvl9pPr>
          </a:lstStyle>
          <a:p>
            <a:pPr lvl="0"/>
            <a:r>
              <a:rPr lang="de-DE"/>
              <a:t>Mastertextformat bearbeiten</a:t>
            </a:r>
          </a:p>
        </p:txBody>
      </p:sp>
      <p:sp>
        <p:nvSpPr>
          <p:cNvPr id="5" name="Datumsplatzhalter 4">
            <a:extLst>
              <a:ext uri="{FF2B5EF4-FFF2-40B4-BE49-F238E27FC236}">
                <a16:creationId xmlns:a16="http://schemas.microsoft.com/office/drawing/2014/main" id="{DBB7D831-5CDF-2B3D-FE79-4EFFF932C619}"/>
              </a:ext>
            </a:extLst>
          </p:cNvPr>
          <p:cNvSpPr>
            <a:spLocks noGrp="1"/>
          </p:cNvSpPr>
          <p:nvPr>
            <p:ph type="dt" sz="half" idx="10"/>
          </p:nvPr>
        </p:nvSpPr>
        <p:spPr/>
        <p:txBody>
          <a:bodyPr/>
          <a:lstStyle/>
          <a:p>
            <a:fld id="{F93CD46E-C94D-4BC2-AC3E-B8B3184D2888}" type="datetime1">
              <a:rPr lang="de-DE" smtClean="0"/>
              <a:t>25.10.2023</a:t>
            </a:fld>
            <a:endParaRPr lang="de-DE"/>
          </a:p>
        </p:txBody>
      </p:sp>
      <p:sp>
        <p:nvSpPr>
          <p:cNvPr id="6" name="Fußzeilenplatzhalter 5">
            <a:extLst>
              <a:ext uri="{FF2B5EF4-FFF2-40B4-BE49-F238E27FC236}">
                <a16:creationId xmlns:a16="http://schemas.microsoft.com/office/drawing/2014/main" id="{3E52E557-6FAD-5413-C3E0-7A982F7487C2}"/>
              </a:ext>
            </a:extLst>
          </p:cNvPr>
          <p:cNvSpPr>
            <a:spLocks noGrp="1"/>
          </p:cNvSpPr>
          <p:nvPr>
            <p:ph type="ftr" sz="quarter" idx="11"/>
          </p:nvPr>
        </p:nvSpPr>
        <p:spPr/>
        <p:txBody>
          <a:bodyPr/>
          <a:lstStyle/>
          <a:p>
            <a:r>
              <a:rPr lang="de-DE"/>
              <a:t>Landesklinikum Mauer Kinder- und Jugendpsychiatrie und Psychosomatik</a:t>
            </a:r>
          </a:p>
        </p:txBody>
      </p:sp>
      <p:sp>
        <p:nvSpPr>
          <p:cNvPr id="7" name="Foliennummernplatzhalter 6">
            <a:extLst>
              <a:ext uri="{FF2B5EF4-FFF2-40B4-BE49-F238E27FC236}">
                <a16:creationId xmlns:a16="http://schemas.microsoft.com/office/drawing/2014/main" id="{9FB0C782-8744-8B15-D6B3-E8F9093613A2}"/>
              </a:ext>
            </a:extLst>
          </p:cNvPr>
          <p:cNvSpPr>
            <a:spLocks noGrp="1"/>
          </p:cNvSpPr>
          <p:nvPr>
            <p:ph type="sldNum" sz="quarter" idx="12"/>
          </p:nvPr>
        </p:nvSpPr>
        <p:spPr/>
        <p:txBody>
          <a:bodyPr/>
          <a:lstStyle/>
          <a:p>
            <a:fld id="{389B9A95-A989-47C9-8173-1333E919B897}" type="slidenum">
              <a:rPr lang="de-DE" smtClean="0"/>
              <a:t>‹Nr.›</a:t>
            </a:fld>
            <a:endParaRPr lang="de-DE"/>
          </a:p>
        </p:txBody>
      </p:sp>
    </p:spTree>
    <p:extLst>
      <p:ext uri="{BB962C8B-B14F-4D97-AF65-F5344CB8AC3E}">
        <p14:creationId xmlns:p14="http://schemas.microsoft.com/office/powerpoint/2010/main" val="106777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E083D7-1CDE-668E-E003-F524C169CEF8}"/>
              </a:ext>
            </a:extLst>
          </p:cNvPr>
          <p:cNvSpPr>
            <a:spLocks noGrp="1"/>
          </p:cNvSpPr>
          <p:nvPr>
            <p:ph type="title"/>
          </p:nvPr>
        </p:nvSpPr>
        <p:spPr>
          <a:xfrm>
            <a:off x="838204" y="365128"/>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BE9098E-90E8-5DB1-61F0-F6181364E33F}"/>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182B3C2-6DAE-F111-8E81-2A44F29A3A45}"/>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811BA-6232-4CF6-83D6-52C909CD3581}" type="datetime1">
              <a:rPr lang="de-DE" smtClean="0"/>
              <a:t>25.10.2023</a:t>
            </a:fld>
            <a:endParaRPr lang="de-DE"/>
          </a:p>
        </p:txBody>
      </p:sp>
      <p:sp>
        <p:nvSpPr>
          <p:cNvPr id="5" name="Fußzeilenplatzhalter 4">
            <a:extLst>
              <a:ext uri="{FF2B5EF4-FFF2-40B4-BE49-F238E27FC236}">
                <a16:creationId xmlns:a16="http://schemas.microsoft.com/office/drawing/2014/main" id="{D8D4FDDB-7E73-9A7C-15D4-11E869018A73}"/>
              </a:ext>
            </a:extLst>
          </p:cNvPr>
          <p:cNvSpPr>
            <a:spLocks noGrp="1"/>
          </p:cNvSpPr>
          <p:nvPr>
            <p:ph type="ftr" sz="quarter" idx="3"/>
          </p:nvPr>
        </p:nvSpPr>
        <p:spPr>
          <a:xfrm>
            <a:off x="4038604"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0071A667-EC70-88AC-4161-E5584F6EDBA5}"/>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B9A95-A989-47C9-8173-1333E919B897}" type="slidenum">
              <a:rPr lang="de-DE" smtClean="0"/>
              <a:t>‹Nr.›</a:t>
            </a:fld>
            <a:endParaRPr lang="de-DE"/>
          </a:p>
        </p:txBody>
      </p:sp>
    </p:spTree>
    <p:extLst>
      <p:ext uri="{BB962C8B-B14F-4D97-AF65-F5344CB8AC3E}">
        <p14:creationId xmlns:p14="http://schemas.microsoft.com/office/powerpoint/2010/main" val="192125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1" indent="-228600"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1" indent="-228600"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599"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0" algn="l" defTabSz="914399" rtl="0" eaLnBrk="1" latinLnBrk="0" hangingPunct="1">
        <a:defRPr sz="1801" kern="1200">
          <a:solidFill>
            <a:schemeClr val="tx1"/>
          </a:solidFill>
          <a:latin typeface="+mn-lt"/>
          <a:ea typeface="+mn-ea"/>
          <a:cs typeface="+mn-cs"/>
        </a:defRPr>
      </a:lvl6pPr>
      <a:lvl7pPr marL="2743201" algn="l" defTabSz="914399" rtl="0" eaLnBrk="1" latinLnBrk="0" hangingPunct="1">
        <a:defRPr sz="1801" kern="1200">
          <a:solidFill>
            <a:schemeClr val="tx1"/>
          </a:solidFill>
          <a:latin typeface="+mn-lt"/>
          <a:ea typeface="+mn-ea"/>
          <a:cs typeface="+mn-cs"/>
        </a:defRPr>
      </a:lvl7pPr>
      <a:lvl8pPr marL="3200401" algn="l" defTabSz="914399" rtl="0" eaLnBrk="1" latinLnBrk="0" hangingPunct="1">
        <a:defRPr sz="1801" kern="1200">
          <a:solidFill>
            <a:schemeClr val="tx1"/>
          </a:solidFill>
          <a:latin typeface="+mn-lt"/>
          <a:ea typeface="+mn-ea"/>
          <a:cs typeface="+mn-cs"/>
        </a:defRPr>
      </a:lvl8pPr>
      <a:lvl9pPr marL="3657601" algn="l" defTabSz="91439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92000" cy="1096165"/>
          </a:xfrm>
          <a:prstGeom prst="rect">
            <a:avLst/>
          </a:prstGeom>
        </p:spPr>
      </p:pic>
      <p:sp>
        <p:nvSpPr>
          <p:cNvPr id="2050" name="Textplatzhalter 2"/>
          <p:cNvSpPr>
            <a:spLocks noGrp="1"/>
          </p:cNvSpPr>
          <p:nvPr>
            <p:ph type="body" idx="1"/>
          </p:nvPr>
        </p:nvSpPr>
        <p:spPr bwMode="auto">
          <a:xfrm>
            <a:off x="524933" y="2419350"/>
            <a:ext cx="9975851"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AT" altLang="de-DE" dirty="0"/>
              <a:t>Mastertextformat bearbeiten</a:t>
            </a:r>
          </a:p>
          <a:p>
            <a:pPr lvl="1"/>
            <a:r>
              <a:rPr lang="de-AT" altLang="de-DE" dirty="0"/>
              <a:t>Zweite Ebene</a:t>
            </a:r>
          </a:p>
          <a:p>
            <a:pPr lvl="2"/>
            <a:r>
              <a:rPr lang="de-AT" altLang="de-DE" dirty="0"/>
              <a:t>Dritte Ebene</a:t>
            </a:r>
          </a:p>
        </p:txBody>
      </p:sp>
      <p:sp>
        <p:nvSpPr>
          <p:cNvPr id="5" name="Fußzeilenplatzhalter 4"/>
          <p:cNvSpPr>
            <a:spLocks noGrp="1"/>
          </p:cNvSpPr>
          <p:nvPr>
            <p:ph type="ftr" sz="quarter" idx="3"/>
          </p:nvPr>
        </p:nvSpPr>
        <p:spPr>
          <a:xfrm>
            <a:off x="6604000" y="6378576"/>
            <a:ext cx="3888317"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de-DE">
                <a:solidFill>
                  <a:prstClr val="black">
                    <a:tint val="75000"/>
                  </a:prstClr>
                </a:solidFill>
              </a:rPr>
              <a:t>NÖ LANDESGESUNDHEITSAGENTUR</a:t>
            </a:r>
            <a:endParaRPr lang="de-DE" dirty="0">
              <a:solidFill>
                <a:prstClr val="black">
                  <a:tint val="75000"/>
                </a:prstClr>
              </a:solidFill>
            </a:endParaRPr>
          </a:p>
        </p:txBody>
      </p:sp>
      <p:sp>
        <p:nvSpPr>
          <p:cNvPr id="9" name="Gleichschenkliges Dreieck 8"/>
          <p:cNvSpPr/>
          <p:nvPr/>
        </p:nvSpPr>
        <p:spPr>
          <a:xfrm rot="5400000">
            <a:off x="10866560" y="6493390"/>
            <a:ext cx="133350" cy="91016"/>
          </a:xfrm>
          <a:prstGeom prst="triangle">
            <a:avLst/>
          </a:prstGeom>
          <a:solidFill>
            <a:srgbClr val="0022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Gleichschenkliges Dreieck 9"/>
          <p:cNvSpPr/>
          <p:nvPr/>
        </p:nvSpPr>
        <p:spPr>
          <a:xfrm rot="5400000">
            <a:off x="11008978" y="6492978"/>
            <a:ext cx="133350" cy="91016"/>
          </a:xfrm>
          <a:prstGeom prst="triangle">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56" name="Titelplatzhalter 11"/>
          <p:cNvSpPr>
            <a:spLocks noGrp="1"/>
          </p:cNvSpPr>
          <p:nvPr>
            <p:ph type="title"/>
          </p:nvPr>
        </p:nvSpPr>
        <p:spPr bwMode="auto">
          <a:xfrm>
            <a:off x="570698" y="1583082"/>
            <a:ext cx="3723217"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DE" altLang="de-DE" dirty="0"/>
          </a:p>
        </p:txBody>
      </p:sp>
      <p:sp>
        <p:nvSpPr>
          <p:cNvPr id="11" name="Foliennummernplatzhalter 6"/>
          <p:cNvSpPr>
            <a:spLocks noGrp="1"/>
          </p:cNvSpPr>
          <p:nvPr>
            <p:ph type="sldNum" sz="quarter" idx="4"/>
          </p:nvPr>
        </p:nvSpPr>
        <p:spPr>
          <a:xfrm>
            <a:off x="11074401" y="6400800"/>
            <a:ext cx="846260" cy="269292"/>
          </a:xfrm>
          <a:prstGeom prst="rect">
            <a:avLst/>
          </a:prstGeom>
        </p:spPr>
        <p:txBody>
          <a:bodyPr/>
          <a:lstStyle>
            <a:lvl1pPr>
              <a:defRPr sz="1100" baseline="0">
                <a:latin typeface="Arial" panose="020B0604020202020204" pitchFamily="34" charset="0"/>
                <a:cs typeface="Arial" panose="020B0604020202020204" pitchFamily="34" charset="0"/>
              </a:defRPr>
            </a:lvl1pPr>
          </a:lstStyle>
          <a:p>
            <a:pPr>
              <a:defRPr/>
            </a:pPr>
            <a:fld id="{3E3AF8CE-B4DD-4BBF-AF18-249303679CC9}" type="slidenum">
              <a:rPr lang="de-DE" smtClean="0">
                <a:solidFill>
                  <a:prstClr val="black"/>
                </a:solidFill>
              </a:rPr>
              <a:pPr>
                <a:defRPr/>
              </a:pPr>
              <a:t>‹Nr.›</a:t>
            </a:fld>
            <a:endParaRPr lang="de-DE" dirty="0">
              <a:solidFill>
                <a:prstClr val="black"/>
              </a:solidFill>
            </a:endParaRPr>
          </a:p>
        </p:txBody>
      </p:sp>
      <p:pic>
        <p:nvPicPr>
          <p:cNvPr id="3" name="Grafik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149027" y="216847"/>
            <a:ext cx="3636573" cy="774000"/>
          </a:xfrm>
          <a:prstGeom prst="rect">
            <a:avLst/>
          </a:prstGeom>
        </p:spPr>
      </p:pic>
    </p:spTree>
    <p:extLst>
      <p:ext uri="{BB962C8B-B14F-4D97-AF65-F5344CB8AC3E}">
        <p14:creationId xmlns:p14="http://schemas.microsoft.com/office/powerpoint/2010/main" val="2301375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hdr="0" dt="0"/>
  <p:txStyles>
    <p:titleStyle>
      <a:lvl1pPr algn="l" defTabSz="457200" rtl="0" eaLnBrk="0" fontAlgn="base" hangingPunct="0">
        <a:spcBef>
          <a:spcPct val="0"/>
        </a:spcBef>
        <a:spcAft>
          <a:spcPct val="0"/>
        </a:spcAft>
        <a:defRPr sz="1800" b="1" kern="1200">
          <a:solidFill>
            <a:srgbClr val="004578"/>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1500">
          <a:solidFill>
            <a:srgbClr val="1C346A"/>
          </a:solidFill>
          <a:latin typeface="Arial" pitchFamily="34" charset="0"/>
          <a:cs typeface="Arial" pitchFamily="34" charset="0"/>
        </a:defRPr>
      </a:lvl2pPr>
      <a:lvl3pPr algn="l" defTabSz="457200" rtl="0" eaLnBrk="0" fontAlgn="base" hangingPunct="0">
        <a:spcBef>
          <a:spcPct val="0"/>
        </a:spcBef>
        <a:spcAft>
          <a:spcPct val="0"/>
        </a:spcAft>
        <a:defRPr sz="1500">
          <a:solidFill>
            <a:srgbClr val="1C346A"/>
          </a:solidFill>
          <a:latin typeface="Arial" pitchFamily="34" charset="0"/>
          <a:cs typeface="Arial" pitchFamily="34" charset="0"/>
        </a:defRPr>
      </a:lvl3pPr>
      <a:lvl4pPr algn="l" defTabSz="457200" rtl="0" eaLnBrk="0" fontAlgn="base" hangingPunct="0">
        <a:spcBef>
          <a:spcPct val="0"/>
        </a:spcBef>
        <a:spcAft>
          <a:spcPct val="0"/>
        </a:spcAft>
        <a:defRPr sz="1500">
          <a:solidFill>
            <a:srgbClr val="1C346A"/>
          </a:solidFill>
          <a:latin typeface="Arial" pitchFamily="34" charset="0"/>
          <a:cs typeface="Arial" pitchFamily="34" charset="0"/>
        </a:defRPr>
      </a:lvl4pPr>
      <a:lvl5pPr algn="l" defTabSz="457200" rtl="0" eaLnBrk="0" fontAlgn="base" hangingPunct="0">
        <a:spcBef>
          <a:spcPct val="0"/>
        </a:spcBef>
        <a:spcAft>
          <a:spcPct val="0"/>
        </a:spcAft>
        <a:defRPr sz="1500">
          <a:solidFill>
            <a:srgbClr val="1C346A"/>
          </a:solidFill>
          <a:latin typeface="Arial" pitchFamily="34" charset="0"/>
          <a:cs typeface="Arial" pitchFamily="34" charset="0"/>
        </a:defRPr>
      </a:lvl5pPr>
      <a:lvl6pPr marL="457200" algn="l" defTabSz="457200" rtl="0" fontAlgn="base">
        <a:spcBef>
          <a:spcPct val="0"/>
        </a:spcBef>
        <a:spcAft>
          <a:spcPct val="0"/>
        </a:spcAft>
        <a:defRPr sz="1500">
          <a:solidFill>
            <a:srgbClr val="1C346A"/>
          </a:solidFill>
          <a:latin typeface="Arial" pitchFamily="34" charset="0"/>
          <a:cs typeface="Arial" pitchFamily="34" charset="0"/>
        </a:defRPr>
      </a:lvl6pPr>
      <a:lvl7pPr marL="914400" algn="l" defTabSz="457200" rtl="0" fontAlgn="base">
        <a:spcBef>
          <a:spcPct val="0"/>
        </a:spcBef>
        <a:spcAft>
          <a:spcPct val="0"/>
        </a:spcAft>
        <a:defRPr sz="1500">
          <a:solidFill>
            <a:srgbClr val="1C346A"/>
          </a:solidFill>
          <a:latin typeface="Arial" pitchFamily="34" charset="0"/>
          <a:cs typeface="Arial" pitchFamily="34" charset="0"/>
        </a:defRPr>
      </a:lvl7pPr>
      <a:lvl8pPr marL="1371600" algn="l" defTabSz="457200" rtl="0" fontAlgn="base">
        <a:spcBef>
          <a:spcPct val="0"/>
        </a:spcBef>
        <a:spcAft>
          <a:spcPct val="0"/>
        </a:spcAft>
        <a:defRPr sz="1500">
          <a:solidFill>
            <a:srgbClr val="1C346A"/>
          </a:solidFill>
          <a:latin typeface="Arial" pitchFamily="34" charset="0"/>
          <a:cs typeface="Arial" pitchFamily="34" charset="0"/>
        </a:defRPr>
      </a:lvl8pPr>
      <a:lvl9pPr marL="1828800" algn="l" defTabSz="457200" rtl="0" fontAlgn="base">
        <a:spcBef>
          <a:spcPct val="0"/>
        </a:spcBef>
        <a:spcAft>
          <a:spcPct val="0"/>
        </a:spcAft>
        <a:defRPr sz="1500">
          <a:solidFill>
            <a:srgbClr val="1C346A"/>
          </a:solidFill>
          <a:latin typeface="Arial" pitchFamily="34" charset="0"/>
          <a:cs typeface="Arial" pitchFamily="34" charset="0"/>
        </a:defRPr>
      </a:lvl9pPr>
    </p:titleStyle>
    <p:bodyStyle>
      <a:lvl1pPr marL="342900" indent="-342900" algn="l" defTabSz="457200" rtl="0" eaLnBrk="0" fontAlgn="base" hangingPunct="0">
        <a:spcBef>
          <a:spcPct val="0"/>
        </a:spcBef>
        <a:spcAft>
          <a:spcPts val="600"/>
        </a:spcAft>
        <a:buSzPct val="120000"/>
        <a:buBlip>
          <a:blip r:embed="rId18"/>
        </a:buBlip>
        <a:defRPr sz="1400" b="0" kern="1200">
          <a:solidFill>
            <a:schemeClr val="tx1"/>
          </a:solidFill>
          <a:latin typeface="Arial" panose="020B0604020202020204" pitchFamily="34" charset="0"/>
          <a:ea typeface="+mn-ea"/>
          <a:cs typeface="Arial" panose="020B0604020202020204" pitchFamily="34" charset="0"/>
        </a:defRPr>
      </a:lvl1pPr>
      <a:lvl2pPr marL="365125" indent="350838" algn="l" defTabSz="457200" rtl="0" eaLnBrk="0" fontAlgn="base" hangingPunct="0">
        <a:spcBef>
          <a:spcPts val="100"/>
        </a:spcBef>
        <a:spcAft>
          <a:spcPts val="800"/>
        </a:spcAft>
        <a:buSzPct val="150000"/>
        <a:buBlip>
          <a:blip r:embed="rId19"/>
        </a:buBlip>
        <a:defRPr sz="1300" kern="1200">
          <a:solidFill>
            <a:schemeClr val="tx1"/>
          </a:solidFill>
          <a:latin typeface="Arial" panose="020B0604020202020204" pitchFamily="34" charset="0"/>
          <a:ea typeface="+mn-ea"/>
          <a:cs typeface="Arial" panose="020B0604020202020204" pitchFamily="34" charset="0"/>
        </a:defRPr>
      </a:lvl2pPr>
      <a:lvl3pPr marL="715963" indent="361950" algn="l" defTabSz="457200" rtl="0" eaLnBrk="0" fontAlgn="base" hangingPunct="0">
        <a:spcBef>
          <a:spcPct val="0"/>
        </a:spcBef>
        <a:spcAft>
          <a:spcPct val="0"/>
        </a:spcAft>
        <a:buSzPct val="160000"/>
        <a:buBlip>
          <a:blip r:embed="rId20"/>
        </a:buBlip>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ubistmirwichtig.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bernhard.lindbichler@mauer.lknoe.at"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hyperlink" Target="http://www.mauer.lknoe.at/" TargetMode="External"/><Relationship Id="rId4" Type="http://schemas.openxmlformats.org/officeDocument/2006/relationships/hyperlink" Target="mailto:Nino.Dum@mauer.lknoe.at"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doi.org/10.1007/s40211-017-0238-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doi.org/10.15136/2022.9.1.1-3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journals.sfu.ac.at/index.php/zfpfi/issue/view/4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996" r="1858"/>
          <a:stretch/>
        </p:blipFill>
        <p:spPr>
          <a:xfrm>
            <a:off x="4884294" y="1117268"/>
            <a:ext cx="7234988" cy="2966656"/>
          </a:xfrm>
          <a:prstGeom prst="rect">
            <a:avLst/>
          </a:prstGeom>
        </p:spPr>
      </p:pic>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5426" t="7041" r="5426" b="12729"/>
          <a:stretch/>
        </p:blipFill>
        <p:spPr>
          <a:xfrm>
            <a:off x="8470232" y="4083924"/>
            <a:ext cx="3649050" cy="2310503"/>
          </a:xfrm>
          <a:prstGeom prst="rect">
            <a:avLst/>
          </a:prstGeom>
        </p:spPr>
      </p:pic>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l="6220" t="7100" r="6076" b="12194"/>
          <a:stretch/>
        </p:blipFill>
        <p:spPr>
          <a:xfrm>
            <a:off x="4884293" y="4083924"/>
            <a:ext cx="3473644" cy="2310503"/>
          </a:xfrm>
          <a:prstGeom prst="rect">
            <a:avLst/>
          </a:prstGeom>
        </p:spPr>
      </p:pic>
      <p:sp>
        <p:nvSpPr>
          <p:cNvPr id="5" name="Inhaltsplatzhalter 1"/>
          <p:cNvSpPr>
            <a:spLocks noGrp="1"/>
          </p:cNvSpPr>
          <p:nvPr>
            <p:ph idx="1"/>
          </p:nvPr>
        </p:nvSpPr>
        <p:spPr>
          <a:xfrm>
            <a:off x="355102" y="1563768"/>
            <a:ext cx="5006433" cy="5040312"/>
          </a:xfrm>
        </p:spPr>
        <p:txBody>
          <a:bodyPr/>
          <a:lstStyle/>
          <a:p>
            <a:pPr marL="0" indent="0">
              <a:buNone/>
            </a:pPr>
            <a:endParaRPr lang="de-AT" sz="2500" b="1" dirty="0">
              <a:latin typeface="+mj-lt"/>
              <a:ea typeface="+mj-ea"/>
              <a:cs typeface="+mj-cs"/>
            </a:endParaRPr>
          </a:p>
          <a:p>
            <a:pPr marL="0" indent="0">
              <a:buNone/>
            </a:pPr>
            <a:endParaRPr lang="de-AT" sz="2500" b="1" dirty="0">
              <a:latin typeface="+mj-lt"/>
              <a:ea typeface="+mj-ea"/>
              <a:cs typeface="+mj-cs"/>
            </a:endParaRPr>
          </a:p>
          <a:p>
            <a:pPr marL="0" indent="0">
              <a:buNone/>
            </a:pPr>
            <a:endParaRPr lang="de-AT" sz="2500" b="1" dirty="0">
              <a:latin typeface="+mj-lt"/>
              <a:ea typeface="+mj-ea"/>
              <a:cs typeface="+mj-cs"/>
            </a:endParaRPr>
          </a:p>
          <a:p>
            <a:pPr marL="0" indent="0">
              <a:buNone/>
            </a:pPr>
            <a:endParaRPr lang="de-AT" sz="2500" b="1" dirty="0">
              <a:latin typeface="+mj-lt"/>
              <a:ea typeface="+mj-ea"/>
              <a:cs typeface="+mj-cs"/>
            </a:endParaRPr>
          </a:p>
          <a:p>
            <a:pPr marL="0" indent="0">
              <a:buNone/>
            </a:pPr>
            <a:r>
              <a:rPr lang="de-AT" sz="2500" b="1" dirty="0">
                <a:latin typeface="+mj-lt"/>
                <a:ea typeface="+mj-ea"/>
                <a:cs typeface="+mj-cs"/>
              </a:rPr>
              <a:t>Haus 51</a:t>
            </a:r>
          </a:p>
          <a:p>
            <a:pPr marL="0" indent="0">
              <a:buNone/>
            </a:pPr>
            <a:r>
              <a:rPr lang="de-AT" sz="2500" b="1" dirty="0">
                <a:latin typeface="+mj-lt"/>
                <a:ea typeface="+mj-ea"/>
                <a:cs typeface="+mj-cs"/>
              </a:rPr>
              <a:t>Kinder- und Jugendpsychiatrie</a:t>
            </a:r>
          </a:p>
          <a:p>
            <a:pPr marL="0" indent="0">
              <a:buNone/>
            </a:pPr>
            <a:r>
              <a:rPr lang="de-AT" sz="2500" b="1" dirty="0">
                <a:latin typeface="+mj-lt"/>
                <a:ea typeface="+mj-ea"/>
                <a:cs typeface="+mj-cs"/>
              </a:rPr>
              <a:t>und Psychotherapie </a:t>
            </a:r>
          </a:p>
          <a:p>
            <a:pPr marL="0" indent="0">
              <a:buNone/>
            </a:pPr>
            <a:r>
              <a:rPr lang="de-AT" sz="2500" b="1" dirty="0">
                <a:latin typeface="+mj-lt"/>
                <a:ea typeface="+mj-ea"/>
                <a:cs typeface="+mj-cs"/>
              </a:rPr>
              <a:t>im Landesklinikum Mauer</a:t>
            </a:r>
          </a:p>
        </p:txBody>
      </p:sp>
      <p:sp>
        <p:nvSpPr>
          <p:cNvPr id="2" name="Untertitel 2">
            <a:extLst>
              <a:ext uri="{FF2B5EF4-FFF2-40B4-BE49-F238E27FC236}">
                <a16:creationId xmlns:a16="http://schemas.microsoft.com/office/drawing/2014/main" id="{E2CD9ABD-ADAD-D103-E7DF-247A5BD6628B}"/>
              </a:ext>
            </a:extLst>
          </p:cNvPr>
          <p:cNvSpPr txBox="1">
            <a:spLocks/>
          </p:cNvSpPr>
          <p:nvPr/>
        </p:nvSpPr>
        <p:spPr bwMode="auto">
          <a:xfrm>
            <a:off x="355102" y="1264220"/>
            <a:ext cx="3520714" cy="133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a:bodyPr>
          <a:lstStyle>
            <a:lvl1pPr marL="342900" indent="-342900" algn="l" defTabSz="457200" rtl="0" eaLnBrk="0" fontAlgn="base" hangingPunct="0">
              <a:spcBef>
                <a:spcPct val="0"/>
              </a:spcBef>
              <a:spcAft>
                <a:spcPts val="600"/>
              </a:spcAft>
              <a:buSzPct val="120000"/>
              <a:buBlip>
                <a:blip r:embed="rId5"/>
              </a:buBlip>
              <a:defRPr sz="1400" b="0" kern="1200">
                <a:solidFill>
                  <a:schemeClr val="tx1"/>
                </a:solidFill>
                <a:latin typeface="Arial" panose="020B0604020202020204" pitchFamily="34" charset="0"/>
                <a:ea typeface="+mn-ea"/>
                <a:cs typeface="Arial" panose="020B0604020202020204" pitchFamily="34" charset="0"/>
              </a:defRPr>
            </a:lvl1pPr>
            <a:lvl2pPr marL="365125" indent="350838" algn="l" defTabSz="457200" rtl="0" eaLnBrk="0" fontAlgn="base" hangingPunct="0">
              <a:spcBef>
                <a:spcPts val="100"/>
              </a:spcBef>
              <a:spcAft>
                <a:spcPts val="800"/>
              </a:spcAft>
              <a:buSzPct val="150000"/>
              <a:buBlip>
                <a:blip r:embed="rId6"/>
              </a:buBlip>
              <a:defRPr sz="1300" kern="1200">
                <a:solidFill>
                  <a:schemeClr val="tx1"/>
                </a:solidFill>
                <a:latin typeface="Arial" panose="020B0604020202020204" pitchFamily="34" charset="0"/>
                <a:ea typeface="+mn-ea"/>
                <a:cs typeface="Arial" panose="020B0604020202020204" pitchFamily="34" charset="0"/>
              </a:defRPr>
            </a:lvl2pPr>
            <a:lvl3pPr marL="715963" indent="361950" algn="l" defTabSz="457200" rtl="0" eaLnBrk="0" fontAlgn="base" hangingPunct="0">
              <a:spcBef>
                <a:spcPct val="0"/>
              </a:spcBef>
              <a:spcAft>
                <a:spcPct val="0"/>
              </a:spcAft>
              <a:buSzPct val="160000"/>
              <a:buBlip>
                <a:blip r:embed="rId7"/>
              </a:buBlip>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a:p>
            <a:pPr marL="0" indent="0">
              <a:buNone/>
            </a:pPr>
            <a:r>
              <a:rPr lang="de-DE" sz="1800" dirty="0"/>
              <a:t>Prim. </a:t>
            </a:r>
            <a:r>
              <a:rPr lang="de-DE" sz="1800" dirty="0" err="1"/>
              <a:t>Dr</a:t>
            </a:r>
            <a:r>
              <a:rPr lang="de-DE" sz="1800" dirty="0"/>
              <a:t> Bernhard </a:t>
            </a:r>
            <a:r>
              <a:rPr lang="de-DE" sz="1800" dirty="0" err="1"/>
              <a:t>Lindbichler</a:t>
            </a:r>
            <a:r>
              <a:rPr lang="de-DE" sz="1800" dirty="0"/>
              <a:t> </a:t>
            </a:r>
          </a:p>
          <a:p>
            <a:pPr marL="0" indent="0">
              <a:buNone/>
            </a:pPr>
            <a:r>
              <a:rPr lang="de-DE" sz="1800" dirty="0"/>
              <a:t>Dum Nino </a:t>
            </a:r>
            <a:r>
              <a:rPr lang="de-DE" sz="1800" dirty="0" err="1"/>
              <a:t>MSc</a:t>
            </a:r>
            <a:endParaRPr lang="de-DE" sz="1800" dirty="0"/>
          </a:p>
        </p:txBody>
      </p:sp>
    </p:spTree>
    <p:extLst>
      <p:ext uri="{BB962C8B-B14F-4D97-AF65-F5344CB8AC3E}">
        <p14:creationId xmlns:p14="http://schemas.microsoft.com/office/powerpoint/2010/main" val="3052425515"/>
      </p:ext>
    </p:extLst>
  </p:cSld>
  <p:clrMapOvr>
    <a:masterClrMapping/>
  </p:clrMapOvr>
  <mc:AlternateContent xmlns:mc="http://schemas.openxmlformats.org/markup-compatibility/2006" xmlns:p14="http://schemas.microsoft.com/office/powerpoint/2010/main">
    <mc:Choice Requires="p14">
      <p:transition p14:dur="0" advClick="0" advTm="18000"/>
    </mc:Choice>
    <mc:Fallback xmlns="">
      <p:transition advClick="0" advTm="1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4D1E5F4-1469-4115-F162-98F15044467B}"/>
              </a:ext>
            </a:extLst>
          </p:cNvPr>
          <p:cNvSpPr>
            <a:spLocks noGrp="1"/>
          </p:cNvSpPr>
          <p:nvPr>
            <p:ph idx="1"/>
          </p:nvPr>
        </p:nvSpPr>
        <p:spPr>
          <a:xfrm>
            <a:off x="838200" y="1375799"/>
            <a:ext cx="10515600" cy="4980555"/>
          </a:xfrm>
        </p:spPr>
        <p:txBody>
          <a:bodyPr>
            <a:normAutofit/>
          </a:bodyPr>
          <a:lstStyle/>
          <a:p>
            <a:pPr marL="0" indent="0">
              <a:lnSpc>
                <a:spcPct val="107000"/>
              </a:lnSpc>
              <a:spcAft>
                <a:spcPts val="800"/>
              </a:spcAft>
              <a:buNone/>
            </a:pP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österreichischen Jugendlichen konnte eine </a:t>
            </a:r>
            <a:r>
              <a:rPr lang="de-DE" sz="2000" b="1" dirty="0">
                <a:latin typeface="Arial" panose="020B0604020202020204" pitchFamily="34" charset="0"/>
                <a:ea typeface="Calibri" panose="020F0502020204030204" pitchFamily="34" charset="0"/>
                <a:cs typeface="Arial" panose="020B0604020202020204" pitchFamily="34" charset="0"/>
              </a:rPr>
              <a:t>Punkt- bzw. Lebenszeitprävalenz </a:t>
            </a:r>
            <a:r>
              <a:rPr lang="de-DE" sz="2000" dirty="0">
                <a:latin typeface="Arial" panose="020B0604020202020204" pitchFamily="34" charset="0"/>
                <a:ea typeface="Calibri" panose="020F0502020204030204" pitchFamily="34" charset="0"/>
                <a:cs typeface="Arial" panose="020B0604020202020204" pitchFamily="34" charset="0"/>
              </a:rPr>
              <a:t>von </a:t>
            </a:r>
            <a:r>
              <a:rPr lang="de-DE" sz="2000" b="1" dirty="0">
                <a:latin typeface="Arial" panose="020B0604020202020204" pitchFamily="34" charset="0"/>
                <a:ea typeface="Calibri" panose="020F0502020204030204" pitchFamily="34" charset="0"/>
                <a:cs typeface="Arial" panose="020B0604020202020204" pitchFamily="34" charset="0"/>
              </a:rPr>
              <a:t>23,9 % bzw. 35,8 % </a:t>
            </a:r>
            <a:r>
              <a:rPr lang="de-DE" sz="2000" dirty="0">
                <a:latin typeface="Arial" panose="020B0604020202020204" pitchFamily="34" charset="0"/>
                <a:ea typeface="Calibri" panose="020F0502020204030204" pitchFamily="34" charset="0"/>
                <a:cs typeface="Arial" panose="020B0604020202020204" pitchFamily="34" charset="0"/>
              </a:rPr>
              <a:t>nachweisen. </a:t>
            </a: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Die häufigsten Störungsbilder in dieser Studie waren </a:t>
            </a:r>
          </a:p>
          <a:p>
            <a:pPr lvl="1">
              <a:lnSpc>
                <a:spcPct val="107000"/>
              </a:lnSpc>
              <a:spcAft>
                <a:spcPts val="800"/>
              </a:spcAft>
            </a:pPr>
            <a:r>
              <a:rPr lang="de-DE" sz="2000" b="1" dirty="0">
                <a:effectLst/>
                <a:latin typeface="Arial" panose="020B0604020202020204" pitchFamily="34" charset="0"/>
                <a:ea typeface="Calibri" panose="020F0502020204030204" pitchFamily="34" charset="0"/>
                <a:cs typeface="Arial" panose="020B0604020202020204" pitchFamily="34" charset="0"/>
              </a:rPr>
              <a:t>Angststörungen (15,6 %), </a:t>
            </a:r>
          </a:p>
          <a:p>
            <a:pPr lvl="1">
              <a:lnSpc>
                <a:spcPct val="107000"/>
              </a:lnSpc>
              <a:spcAft>
                <a:spcPts val="800"/>
              </a:spcAft>
            </a:pPr>
            <a:r>
              <a:rPr lang="de-DE" sz="2000" b="1" dirty="0">
                <a:effectLst/>
                <a:latin typeface="Arial" panose="020B0604020202020204" pitchFamily="34" charset="0"/>
                <a:ea typeface="Calibri" panose="020F0502020204030204" pitchFamily="34" charset="0"/>
                <a:cs typeface="Arial" panose="020B0604020202020204" pitchFamily="34" charset="0"/>
              </a:rPr>
              <a:t>Störungen der psychischen und neuronalen Entwicklung (9,3 %, davon 5,2 % Aufmerksamkeitsdefizit- und Hyperaktivitätsstörung)</a:t>
            </a:r>
          </a:p>
          <a:p>
            <a:pPr lvl="1">
              <a:lnSpc>
                <a:spcPct val="107000"/>
              </a:lnSpc>
              <a:spcAft>
                <a:spcPts val="800"/>
              </a:spcAft>
            </a:pPr>
            <a:r>
              <a:rPr lang="de-DE" sz="2000" b="1" dirty="0">
                <a:effectLst/>
                <a:latin typeface="Arial" panose="020B0604020202020204" pitchFamily="34" charset="0"/>
                <a:ea typeface="Calibri" panose="020F0502020204030204" pitchFamily="34" charset="0"/>
                <a:cs typeface="Arial" panose="020B0604020202020204" pitchFamily="34" charset="0"/>
              </a:rPr>
              <a:t>Depressive Störungen (6,2 %).  </a:t>
            </a:r>
          </a:p>
          <a:p>
            <a:pPr marL="457200" lvl="1" indent="0">
              <a:lnSpc>
                <a:spcPct val="107000"/>
              </a:lnSpc>
              <a:spcAft>
                <a:spcPts val="800"/>
              </a:spcAft>
              <a:buNone/>
            </a:pPr>
            <a:endParaRPr lang="de-DE" b="1" dirty="0">
              <a:latin typeface="Calibri" panose="020F0502020204030204" pitchFamily="34" charset="0"/>
              <a:cs typeface="Times New Roman" panose="02020603050405020304" pitchFamily="18" charset="0"/>
            </a:endParaRPr>
          </a:p>
          <a:p>
            <a:pPr marL="0" indent="-1">
              <a:lnSpc>
                <a:spcPct val="107000"/>
              </a:lnSpc>
              <a:spcAft>
                <a:spcPts val="800"/>
              </a:spcAft>
              <a:buNone/>
            </a:pPr>
            <a:r>
              <a:rPr lang="de-DE" sz="1700" dirty="0">
                <a:latin typeface="Arial" panose="020B0604020202020204" pitchFamily="34" charset="0"/>
                <a:cs typeface="Arial" panose="020B0604020202020204" pitchFamily="34" charset="0"/>
              </a:rPr>
              <a:t>Wagner G. et al, 2017 [7]</a:t>
            </a:r>
          </a:p>
        </p:txBody>
      </p:sp>
      <p:sp>
        <p:nvSpPr>
          <p:cNvPr id="4" name="Titel 1">
            <a:extLst>
              <a:ext uri="{FF2B5EF4-FFF2-40B4-BE49-F238E27FC236}">
                <a16:creationId xmlns:a16="http://schemas.microsoft.com/office/drawing/2014/main" id="{D7A93FD1-7191-65B0-9A95-BF18887D1B66}"/>
              </a:ext>
            </a:extLst>
          </p:cNvPr>
          <p:cNvSpPr txBox="1">
            <a:spLocks/>
          </p:cNvSpPr>
          <p:nvPr/>
        </p:nvSpPr>
        <p:spPr>
          <a:xfrm>
            <a:off x="838204" y="3651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Epidemiologie - Österreich</a:t>
            </a:r>
          </a:p>
        </p:txBody>
      </p:sp>
      <p:sp>
        <p:nvSpPr>
          <p:cNvPr id="2" name="Fußzeilenplatzhalter 1">
            <a:extLst>
              <a:ext uri="{FF2B5EF4-FFF2-40B4-BE49-F238E27FC236}">
                <a16:creationId xmlns:a16="http://schemas.microsoft.com/office/drawing/2014/main" id="{8259399B-6400-537C-7684-9D0A1F80CD82}"/>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82AFB933-54A8-50F5-55A8-5A2BD8DDFB5D}"/>
              </a:ext>
            </a:extLst>
          </p:cNvPr>
          <p:cNvSpPr>
            <a:spLocks noGrp="1"/>
          </p:cNvSpPr>
          <p:nvPr>
            <p:ph type="sldNum" sz="quarter" idx="12"/>
          </p:nvPr>
        </p:nvSpPr>
        <p:spPr/>
        <p:txBody>
          <a:bodyPr/>
          <a:lstStyle/>
          <a:p>
            <a:fld id="{389B9A95-A989-47C9-8173-1333E919B897}" type="slidenum">
              <a:rPr lang="de-DE" smtClean="0"/>
              <a:t>10</a:t>
            </a:fld>
            <a:endParaRPr lang="de-DE"/>
          </a:p>
        </p:txBody>
      </p:sp>
      <p:cxnSp>
        <p:nvCxnSpPr>
          <p:cNvPr id="6" name="Gerader Verbinder 5">
            <a:extLst>
              <a:ext uri="{FF2B5EF4-FFF2-40B4-BE49-F238E27FC236}">
                <a16:creationId xmlns:a16="http://schemas.microsoft.com/office/drawing/2014/main" id="{7AD1FFDB-83D3-7766-6297-6BB0C0F7A6BD}"/>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90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B506C-A404-4D11-4362-96B2020B94F4}"/>
              </a:ext>
            </a:extLst>
          </p:cNvPr>
          <p:cNvSpPr>
            <a:spLocks noGrp="1"/>
          </p:cNvSpPr>
          <p:nvPr>
            <p:ph type="title"/>
          </p:nvPr>
        </p:nvSpPr>
        <p:spPr>
          <a:xfrm>
            <a:off x="838203" y="365128"/>
            <a:ext cx="10872533" cy="1325563"/>
          </a:xfrm>
        </p:spPr>
        <p:txBody>
          <a:bodyPr/>
          <a:lstStyle/>
          <a:p>
            <a:r>
              <a:rPr lang="de-DE" dirty="0">
                <a:latin typeface="Arial" panose="020B0604020202020204" pitchFamily="34" charset="0"/>
                <a:cs typeface="Arial" panose="020B0604020202020204" pitchFamily="34" charset="0"/>
              </a:rPr>
              <a:t>Kinder- und Jugendbericht - Österreich</a:t>
            </a:r>
          </a:p>
        </p:txBody>
      </p:sp>
      <p:sp>
        <p:nvSpPr>
          <p:cNvPr id="3" name="Inhaltsplatzhalter 2">
            <a:extLst>
              <a:ext uri="{FF2B5EF4-FFF2-40B4-BE49-F238E27FC236}">
                <a16:creationId xmlns:a16="http://schemas.microsoft.com/office/drawing/2014/main" id="{D082CBF8-A972-AAE6-4904-6056A9AE31D8}"/>
              </a:ext>
            </a:extLst>
          </p:cNvPr>
          <p:cNvSpPr>
            <a:spLocks noGrp="1"/>
          </p:cNvSpPr>
          <p:nvPr>
            <p:ph idx="1"/>
          </p:nvPr>
        </p:nvSpPr>
        <p:spPr/>
        <p:txBody>
          <a:bodyPr>
            <a:normAutofit/>
          </a:bodyPr>
          <a:lstStyle/>
          <a:p>
            <a:pPr marL="0" indent="0" algn="l">
              <a:buNone/>
            </a:pPr>
            <a:r>
              <a:rPr lang="de-DE" sz="2200" dirty="0">
                <a:solidFill>
                  <a:srgbClr val="000000"/>
                </a:solidFill>
                <a:latin typeface="Arial" panose="020B0604020202020204" pitchFamily="34" charset="0"/>
                <a:cs typeface="Arial" panose="020B0604020202020204" pitchFamily="34" charset="0"/>
              </a:rPr>
              <a:t>2019 – 2022 Rohdaten vorhanden</a:t>
            </a:r>
          </a:p>
          <a:p>
            <a:pPr marL="0" indent="0" algn="l">
              <a:buNone/>
            </a:pPr>
            <a:endParaRPr lang="de-DE" sz="2200" b="1" dirty="0">
              <a:solidFill>
                <a:srgbClr val="000000"/>
              </a:solidFill>
              <a:latin typeface="Arial" panose="020B0604020202020204" pitchFamily="34" charset="0"/>
              <a:cs typeface="Arial" panose="020B0604020202020204" pitchFamily="34" charset="0"/>
            </a:endParaRPr>
          </a:p>
          <a:p>
            <a:pPr marL="0" indent="0" algn="l">
              <a:buNone/>
            </a:pPr>
            <a:r>
              <a:rPr lang="de-DE" sz="2200" dirty="0">
                <a:solidFill>
                  <a:srgbClr val="000000"/>
                </a:solidFill>
                <a:latin typeface="Arial" panose="020B0604020202020204" pitchFamily="34" charset="0"/>
                <a:cs typeface="Arial" panose="020B0604020202020204" pitchFamily="34" charset="0"/>
              </a:rPr>
              <a:t>Rohdaten aus stationären Aufenthalten: </a:t>
            </a:r>
            <a:r>
              <a:rPr lang="de-DE" sz="2200" b="1" dirty="0">
                <a:solidFill>
                  <a:srgbClr val="000000"/>
                </a:solidFill>
                <a:latin typeface="Arial" panose="020B0604020202020204" pitchFamily="34" charset="0"/>
                <a:cs typeface="Arial" panose="020B0604020202020204" pitchFamily="34" charset="0"/>
              </a:rPr>
              <a:t>noch nicht veröffentlicht !</a:t>
            </a:r>
          </a:p>
          <a:p>
            <a:pPr marL="0" indent="0" algn="l">
              <a:buNone/>
            </a:pPr>
            <a:endParaRPr lang="de-DE" sz="2200" b="1" dirty="0">
              <a:solidFill>
                <a:srgbClr val="000000"/>
              </a:solidFill>
              <a:latin typeface="Arial" panose="020B0604020202020204" pitchFamily="34" charset="0"/>
              <a:cs typeface="Arial" panose="020B0604020202020204" pitchFamily="34" charset="0"/>
            </a:endParaRPr>
          </a:p>
          <a:p>
            <a:pPr marL="0" indent="0" algn="l">
              <a:buNone/>
            </a:pPr>
            <a:r>
              <a:rPr lang="de-DE" sz="2200" b="1" dirty="0">
                <a:solidFill>
                  <a:srgbClr val="000000"/>
                </a:solidFill>
                <a:latin typeface="Arial" panose="020B0604020202020204" pitchFamily="34" charset="0"/>
                <a:cs typeface="Arial" panose="020B0604020202020204" pitchFamily="34" charset="0"/>
              </a:rPr>
              <a:t>Quelle:</a:t>
            </a:r>
          </a:p>
          <a:p>
            <a:pPr marL="0" indent="0" algn="l">
              <a:buNone/>
            </a:pPr>
            <a:r>
              <a:rPr lang="de-DE" sz="2200" b="1" dirty="0">
                <a:latin typeface="Arial" panose="020B0604020202020204" pitchFamily="34" charset="0"/>
                <a:cs typeface="Arial" panose="020B0604020202020204" pitchFamily="34" charset="0"/>
              </a:rPr>
              <a:t>Bundesministerium für Soziales, Gesundheit,</a:t>
            </a:r>
            <a:endParaRPr lang="de-DE" sz="2200"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Pflege und Konsumentenschutz</a:t>
            </a:r>
            <a:endParaRPr lang="de-DE" sz="2200" dirty="0">
              <a:latin typeface="Arial" panose="020B0604020202020204" pitchFamily="34" charset="0"/>
              <a:cs typeface="Arial" panose="020B0604020202020204" pitchFamily="34" charset="0"/>
            </a:endParaRPr>
          </a:p>
          <a:p>
            <a:pPr marL="0" indent="0">
              <a:buNone/>
            </a:pPr>
            <a:r>
              <a:rPr lang="de-DE" sz="2200" dirty="0">
                <a:solidFill>
                  <a:srgbClr val="000000"/>
                </a:solidFill>
                <a:latin typeface="Arial" panose="020B0604020202020204" pitchFamily="34" charset="0"/>
                <a:cs typeface="Arial" panose="020B0604020202020204" pitchFamily="34" charset="0"/>
              </a:rPr>
              <a:t>Sektion VII – Steuerung</a:t>
            </a:r>
            <a:endParaRPr lang="de-DE" sz="2200" dirty="0">
              <a:latin typeface="Arial" panose="020B0604020202020204" pitchFamily="34" charset="0"/>
              <a:cs typeface="Arial" panose="020B0604020202020204" pitchFamily="34" charset="0"/>
            </a:endParaRPr>
          </a:p>
          <a:p>
            <a:pPr marL="0" indent="0">
              <a:buNone/>
            </a:pPr>
            <a:r>
              <a:rPr lang="de-DE" sz="2200" dirty="0">
                <a:solidFill>
                  <a:srgbClr val="000000"/>
                </a:solidFill>
                <a:latin typeface="Arial" panose="020B0604020202020204" pitchFamily="34" charset="0"/>
                <a:cs typeface="Arial" panose="020B0604020202020204" pitchFamily="34" charset="0"/>
              </a:rPr>
              <a:t>Gruppe B/Abteilung 6  – Strukturpolitische Planung und Dokumentation</a:t>
            </a:r>
            <a:endParaRPr lang="de-DE" sz="2200" dirty="0">
              <a:latin typeface="Arial" panose="020B0604020202020204" pitchFamily="34" charset="0"/>
              <a:cs typeface="Arial" panose="020B0604020202020204" pitchFamily="34" charset="0"/>
            </a:endParaRPr>
          </a:p>
          <a:p>
            <a:pPr marL="0" indent="0" algn="l">
              <a:buNone/>
            </a:pPr>
            <a:endParaRPr lang="de-DE" b="0" i="0" dirty="0">
              <a:solidFill>
                <a:srgbClr val="000000"/>
              </a:solidFill>
              <a:effectLst/>
              <a:latin typeface="Source Sans Pro" panose="020F0502020204030204" pitchFamily="34" charset="0"/>
            </a:endParaRPr>
          </a:p>
          <a:p>
            <a:endParaRPr lang="de-DE" dirty="0"/>
          </a:p>
        </p:txBody>
      </p:sp>
      <p:sp>
        <p:nvSpPr>
          <p:cNvPr id="4" name="Fußzeilenplatzhalter 3">
            <a:extLst>
              <a:ext uri="{FF2B5EF4-FFF2-40B4-BE49-F238E27FC236}">
                <a16:creationId xmlns:a16="http://schemas.microsoft.com/office/drawing/2014/main" id="{97FCAEC8-01FA-623E-18C4-68B91CF7A2CC}"/>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FE5F85EF-42F5-B36C-E44E-5EF94A3532E6}"/>
              </a:ext>
            </a:extLst>
          </p:cNvPr>
          <p:cNvSpPr>
            <a:spLocks noGrp="1"/>
          </p:cNvSpPr>
          <p:nvPr>
            <p:ph type="sldNum" sz="quarter" idx="12"/>
          </p:nvPr>
        </p:nvSpPr>
        <p:spPr/>
        <p:txBody>
          <a:bodyPr/>
          <a:lstStyle/>
          <a:p>
            <a:fld id="{389B9A95-A989-47C9-8173-1333E919B897}" type="slidenum">
              <a:rPr lang="de-DE" smtClean="0"/>
              <a:t>11</a:t>
            </a:fld>
            <a:endParaRPr lang="de-DE"/>
          </a:p>
        </p:txBody>
      </p:sp>
      <p:cxnSp>
        <p:nvCxnSpPr>
          <p:cNvPr id="6" name="Gerader Verbinder 5">
            <a:extLst>
              <a:ext uri="{FF2B5EF4-FFF2-40B4-BE49-F238E27FC236}">
                <a16:creationId xmlns:a16="http://schemas.microsoft.com/office/drawing/2014/main" id="{E108E065-FBED-538E-396F-36048418F27C}"/>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0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EB03F899-7172-3D5A-9AB3-2BC66EA10FC1}"/>
              </a:ext>
            </a:extLst>
          </p:cNvPr>
          <p:cNvPicPr>
            <a:picLocks noGrp="1" noChangeAspect="1"/>
          </p:cNvPicPr>
          <p:nvPr>
            <p:ph idx="1"/>
          </p:nvPr>
        </p:nvPicPr>
        <p:blipFill>
          <a:blip r:embed="rId3"/>
          <a:stretch>
            <a:fillRect/>
          </a:stretch>
        </p:blipFill>
        <p:spPr>
          <a:xfrm>
            <a:off x="225704" y="136521"/>
            <a:ext cx="11740591" cy="6129867"/>
          </a:xfrm>
          <a:prstGeom prst="rect">
            <a:avLst/>
          </a:prstGeom>
        </p:spPr>
      </p:pic>
      <p:sp>
        <p:nvSpPr>
          <p:cNvPr id="7" name="Fußzeilenplatzhalter 6">
            <a:extLst>
              <a:ext uri="{FF2B5EF4-FFF2-40B4-BE49-F238E27FC236}">
                <a16:creationId xmlns:a16="http://schemas.microsoft.com/office/drawing/2014/main" id="{76A2C1E1-ED2B-E0E3-BB95-BD6D91A4A28D}"/>
              </a:ext>
            </a:extLst>
          </p:cNvPr>
          <p:cNvSpPr>
            <a:spLocks noGrp="1"/>
          </p:cNvSpPr>
          <p:nvPr>
            <p:ph type="ftr" sz="quarter" idx="11"/>
          </p:nvPr>
        </p:nvSpPr>
        <p:spPr/>
        <p:txBody>
          <a:bodyPr/>
          <a:lstStyle/>
          <a:p>
            <a:r>
              <a:rPr lang="de-DE"/>
              <a:t>Landesklinikum Mauer Kinder- und Jugendpsychiatrie und Psychosomatik</a:t>
            </a:r>
          </a:p>
        </p:txBody>
      </p:sp>
      <p:sp>
        <p:nvSpPr>
          <p:cNvPr id="8" name="Foliennummernplatzhalter 7">
            <a:extLst>
              <a:ext uri="{FF2B5EF4-FFF2-40B4-BE49-F238E27FC236}">
                <a16:creationId xmlns:a16="http://schemas.microsoft.com/office/drawing/2014/main" id="{2973BA33-60C6-5B0A-54E0-C5E43A2779D9}"/>
              </a:ext>
            </a:extLst>
          </p:cNvPr>
          <p:cNvSpPr>
            <a:spLocks noGrp="1"/>
          </p:cNvSpPr>
          <p:nvPr>
            <p:ph type="sldNum" sz="quarter" idx="12"/>
          </p:nvPr>
        </p:nvSpPr>
        <p:spPr/>
        <p:txBody>
          <a:bodyPr/>
          <a:lstStyle/>
          <a:p>
            <a:fld id="{389B9A95-A989-47C9-8173-1333E919B897}" type="slidenum">
              <a:rPr lang="de-DE" smtClean="0"/>
              <a:t>12</a:t>
            </a:fld>
            <a:endParaRPr lang="de-DE"/>
          </a:p>
        </p:txBody>
      </p:sp>
      <p:cxnSp>
        <p:nvCxnSpPr>
          <p:cNvPr id="2" name="Gerader Verbinder 1">
            <a:extLst>
              <a:ext uri="{FF2B5EF4-FFF2-40B4-BE49-F238E27FC236}">
                <a16:creationId xmlns:a16="http://schemas.microsoft.com/office/drawing/2014/main" id="{639119D6-07C6-FD46-653F-AE066263603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4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E8DF2EB2-DF4B-9C40-0FE6-32D3EE09104C}"/>
              </a:ext>
            </a:extLst>
          </p:cNvPr>
          <p:cNvPicPr>
            <a:picLocks noGrp="1" noChangeAspect="1"/>
          </p:cNvPicPr>
          <p:nvPr>
            <p:ph idx="1"/>
          </p:nvPr>
        </p:nvPicPr>
        <p:blipFill>
          <a:blip r:embed="rId3"/>
          <a:stretch>
            <a:fillRect/>
          </a:stretch>
        </p:blipFill>
        <p:spPr>
          <a:xfrm>
            <a:off x="672018" y="136521"/>
            <a:ext cx="10847963" cy="6134265"/>
          </a:xfrm>
          <a:prstGeom prst="rect">
            <a:avLst/>
          </a:prstGeom>
        </p:spPr>
      </p:pic>
      <p:sp>
        <p:nvSpPr>
          <p:cNvPr id="7" name="Fußzeilenplatzhalter 6">
            <a:extLst>
              <a:ext uri="{FF2B5EF4-FFF2-40B4-BE49-F238E27FC236}">
                <a16:creationId xmlns:a16="http://schemas.microsoft.com/office/drawing/2014/main" id="{B3E4E8E3-D404-0399-34E3-E376594BDD10}"/>
              </a:ext>
            </a:extLst>
          </p:cNvPr>
          <p:cNvSpPr>
            <a:spLocks noGrp="1"/>
          </p:cNvSpPr>
          <p:nvPr>
            <p:ph type="ftr" sz="quarter" idx="11"/>
          </p:nvPr>
        </p:nvSpPr>
        <p:spPr/>
        <p:txBody>
          <a:bodyPr/>
          <a:lstStyle/>
          <a:p>
            <a:r>
              <a:rPr lang="de-DE"/>
              <a:t>Landesklinikum Mauer Kinder- und Jugendpsychiatrie und Psychosomatik</a:t>
            </a:r>
          </a:p>
        </p:txBody>
      </p:sp>
      <p:sp>
        <p:nvSpPr>
          <p:cNvPr id="8" name="Foliennummernplatzhalter 7">
            <a:extLst>
              <a:ext uri="{FF2B5EF4-FFF2-40B4-BE49-F238E27FC236}">
                <a16:creationId xmlns:a16="http://schemas.microsoft.com/office/drawing/2014/main" id="{3E7E9BA5-AA9B-981F-FAAD-CD3D6548106A}"/>
              </a:ext>
            </a:extLst>
          </p:cNvPr>
          <p:cNvSpPr>
            <a:spLocks noGrp="1"/>
          </p:cNvSpPr>
          <p:nvPr>
            <p:ph type="sldNum" sz="quarter" idx="12"/>
          </p:nvPr>
        </p:nvSpPr>
        <p:spPr/>
        <p:txBody>
          <a:bodyPr/>
          <a:lstStyle/>
          <a:p>
            <a:fld id="{389B9A95-A989-47C9-8173-1333E919B897}" type="slidenum">
              <a:rPr lang="de-DE" smtClean="0"/>
              <a:t>13</a:t>
            </a:fld>
            <a:endParaRPr lang="de-DE"/>
          </a:p>
        </p:txBody>
      </p:sp>
      <p:cxnSp>
        <p:nvCxnSpPr>
          <p:cNvPr id="2" name="Gerader Verbinder 1">
            <a:extLst>
              <a:ext uri="{FF2B5EF4-FFF2-40B4-BE49-F238E27FC236}">
                <a16:creationId xmlns:a16="http://schemas.microsoft.com/office/drawing/2014/main" id="{1A2F0953-C829-8C13-F4A5-39426E266BE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4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9EB2C7B-446E-984F-5F3F-D7413D1CEFB7}"/>
              </a:ext>
            </a:extLst>
          </p:cNvPr>
          <p:cNvPicPr>
            <a:picLocks noChangeAspect="1"/>
          </p:cNvPicPr>
          <p:nvPr/>
        </p:nvPicPr>
        <p:blipFill>
          <a:blip r:embed="rId3"/>
          <a:stretch>
            <a:fillRect/>
          </a:stretch>
        </p:blipFill>
        <p:spPr>
          <a:xfrm>
            <a:off x="271312" y="136521"/>
            <a:ext cx="11649376" cy="6082242"/>
          </a:xfrm>
          <a:prstGeom prst="rect">
            <a:avLst/>
          </a:prstGeom>
        </p:spPr>
      </p:pic>
      <p:sp>
        <p:nvSpPr>
          <p:cNvPr id="6" name="Fußzeilenplatzhalter 5">
            <a:extLst>
              <a:ext uri="{FF2B5EF4-FFF2-40B4-BE49-F238E27FC236}">
                <a16:creationId xmlns:a16="http://schemas.microsoft.com/office/drawing/2014/main" id="{1087A963-7076-590C-521D-A82C02D3411E}"/>
              </a:ext>
            </a:extLst>
          </p:cNvPr>
          <p:cNvSpPr>
            <a:spLocks noGrp="1"/>
          </p:cNvSpPr>
          <p:nvPr>
            <p:ph type="ftr" sz="quarter" idx="11"/>
          </p:nvPr>
        </p:nvSpPr>
        <p:spPr/>
        <p:txBody>
          <a:bodyPr/>
          <a:lstStyle/>
          <a:p>
            <a:r>
              <a:rPr lang="de-DE"/>
              <a:t>Landesklinikum Mauer Kinder- und Jugendpsychiatrie und Psychosomatik</a:t>
            </a:r>
          </a:p>
        </p:txBody>
      </p:sp>
      <p:sp>
        <p:nvSpPr>
          <p:cNvPr id="7" name="Foliennummernplatzhalter 6">
            <a:extLst>
              <a:ext uri="{FF2B5EF4-FFF2-40B4-BE49-F238E27FC236}">
                <a16:creationId xmlns:a16="http://schemas.microsoft.com/office/drawing/2014/main" id="{E3DC21A2-9A17-8834-5F4F-CAD1D660349F}"/>
              </a:ext>
            </a:extLst>
          </p:cNvPr>
          <p:cNvSpPr>
            <a:spLocks noGrp="1"/>
          </p:cNvSpPr>
          <p:nvPr>
            <p:ph type="sldNum" sz="quarter" idx="12"/>
          </p:nvPr>
        </p:nvSpPr>
        <p:spPr/>
        <p:txBody>
          <a:bodyPr/>
          <a:lstStyle/>
          <a:p>
            <a:fld id="{389B9A95-A989-47C9-8173-1333E919B897}" type="slidenum">
              <a:rPr lang="de-DE" smtClean="0"/>
              <a:t>14</a:t>
            </a:fld>
            <a:endParaRPr lang="de-DE"/>
          </a:p>
        </p:txBody>
      </p:sp>
      <p:cxnSp>
        <p:nvCxnSpPr>
          <p:cNvPr id="2" name="Gerader Verbinder 1">
            <a:extLst>
              <a:ext uri="{FF2B5EF4-FFF2-40B4-BE49-F238E27FC236}">
                <a16:creationId xmlns:a16="http://schemas.microsoft.com/office/drawing/2014/main" id="{FF161CB1-14FA-8172-1D29-A900F2CA5ACA}"/>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69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561660-969F-49F0-9A82-C5B048AB69A1}"/>
              </a:ext>
            </a:extLst>
          </p:cNvPr>
          <p:cNvPicPr>
            <a:picLocks noChangeAspect="1"/>
          </p:cNvPicPr>
          <p:nvPr/>
        </p:nvPicPr>
        <p:blipFill>
          <a:blip r:embed="rId3"/>
          <a:stretch>
            <a:fillRect/>
          </a:stretch>
        </p:blipFill>
        <p:spPr>
          <a:xfrm>
            <a:off x="586615" y="125501"/>
            <a:ext cx="10767186" cy="6088587"/>
          </a:xfrm>
          <a:prstGeom prst="rect">
            <a:avLst/>
          </a:prstGeom>
        </p:spPr>
      </p:pic>
      <p:sp>
        <p:nvSpPr>
          <p:cNvPr id="5" name="Fußzeilenplatzhalter 4">
            <a:extLst>
              <a:ext uri="{FF2B5EF4-FFF2-40B4-BE49-F238E27FC236}">
                <a16:creationId xmlns:a16="http://schemas.microsoft.com/office/drawing/2014/main" id="{168D6C5C-4886-83F5-5C0F-96D9116F8288}"/>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4E546880-2817-D690-BD1E-63CE76848CEF}"/>
              </a:ext>
            </a:extLst>
          </p:cNvPr>
          <p:cNvSpPr>
            <a:spLocks noGrp="1"/>
          </p:cNvSpPr>
          <p:nvPr>
            <p:ph type="sldNum" sz="quarter" idx="12"/>
          </p:nvPr>
        </p:nvSpPr>
        <p:spPr/>
        <p:txBody>
          <a:bodyPr/>
          <a:lstStyle/>
          <a:p>
            <a:fld id="{389B9A95-A989-47C9-8173-1333E919B897}" type="slidenum">
              <a:rPr lang="de-DE" smtClean="0"/>
              <a:t>15</a:t>
            </a:fld>
            <a:endParaRPr lang="de-DE"/>
          </a:p>
        </p:txBody>
      </p:sp>
      <p:cxnSp>
        <p:nvCxnSpPr>
          <p:cNvPr id="2" name="Gerader Verbinder 1">
            <a:extLst>
              <a:ext uri="{FF2B5EF4-FFF2-40B4-BE49-F238E27FC236}">
                <a16:creationId xmlns:a16="http://schemas.microsoft.com/office/drawing/2014/main" id="{9995501E-4329-C0FE-765F-C268319EA047}"/>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92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BD59D0-E91F-784F-D327-77C276C0A595}"/>
              </a:ext>
            </a:extLst>
          </p:cNvPr>
          <p:cNvSpPr>
            <a:spLocks noGrp="1"/>
          </p:cNvSpPr>
          <p:nvPr>
            <p:ph idx="1"/>
          </p:nvPr>
        </p:nvSpPr>
        <p:spPr/>
        <p:txBody>
          <a:bodyPr>
            <a:normAutofit/>
          </a:bodyPr>
          <a:lstStyle/>
          <a:p>
            <a:r>
              <a:rPr lang="de-DE" sz="2200" dirty="0">
                <a:latin typeface="Arial" panose="020B0604020202020204" pitchFamily="34" charset="0"/>
                <a:cs typeface="Arial" panose="020B0604020202020204" pitchFamily="34" charset="0"/>
              </a:rPr>
              <a:t>Von 2019 bis 2022: </a:t>
            </a:r>
          </a:p>
          <a:p>
            <a:pPr marL="0" indent="0">
              <a:buNone/>
            </a:pPr>
            <a:r>
              <a:rPr lang="de-DE" sz="2200" b="1" dirty="0">
                <a:latin typeface="Arial" panose="020B0604020202020204" pitchFamily="34" charset="0"/>
                <a:cs typeface="Arial" panose="020B0604020202020204" pitchFamily="34" charset="0"/>
              </a:rPr>
              <a:t>relativ stabile Anzahl insgesamt vergebener Diagnosen im stationären Setting</a:t>
            </a:r>
            <a:r>
              <a:rPr lang="de-DE" sz="2200" dirty="0">
                <a:latin typeface="Arial" panose="020B0604020202020204" pitchFamily="34" charset="0"/>
                <a:cs typeface="Arial" panose="020B0604020202020204" pitchFamily="34" charset="0"/>
              </a:rPr>
              <a:t> </a:t>
            </a:r>
          </a:p>
          <a:p>
            <a:pPr marL="0" indent="0">
              <a:buNone/>
            </a:pPr>
            <a:endParaRPr lang="de-DE" sz="2200" dirty="0">
              <a:latin typeface="Arial" panose="020B0604020202020204" pitchFamily="34" charset="0"/>
              <a:cs typeface="Arial" panose="020B0604020202020204" pitchFamily="34" charset="0"/>
            </a:endParaRPr>
          </a:p>
          <a:p>
            <a:r>
              <a:rPr lang="de-DE" sz="2200" b="1" dirty="0">
                <a:latin typeface="Arial" panose="020B0604020202020204" pitchFamily="34" charset="0"/>
                <a:cs typeface="Arial" panose="020B0604020202020204" pitchFamily="34" charset="0"/>
              </a:rPr>
              <a:t>Verschiebung von Diagnosehäufigkeiten </a:t>
            </a:r>
            <a:r>
              <a:rPr lang="de-DE" sz="2200" dirty="0">
                <a:latin typeface="Arial" panose="020B0604020202020204" pitchFamily="34" charset="0"/>
                <a:cs typeface="Arial" panose="020B0604020202020204" pitchFamily="34" charset="0"/>
              </a:rPr>
              <a:t>bei verschiedenen Diagnosekategorien</a:t>
            </a:r>
          </a:p>
          <a:p>
            <a:pPr marL="0" indent="0">
              <a:buNone/>
            </a:pPr>
            <a:endParaRPr lang="de-DE" sz="2200" dirty="0">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BSP Zunahme an Depressiven Episoden bei Kindern (0a -14a)</a:t>
            </a:r>
          </a:p>
          <a:p>
            <a:pPr marL="0" indent="0">
              <a:buNone/>
            </a:pPr>
            <a:r>
              <a:rPr lang="de-DE" sz="2200" dirty="0">
                <a:latin typeface="Arial" panose="020B0604020202020204" pitchFamily="34" charset="0"/>
                <a:cs typeface="Arial" panose="020B0604020202020204" pitchFamily="34" charset="0"/>
              </a:rPr>
              <a:t>BSP Abnahme an Psychischen Verhaltensstörungen durch Alkohol (14a -19a)</a:t>
            </a:r>
          </a:p>
          <a:p>
            <a:pPr marL="0" indent="0">
              <a:buNone/>
            </a:pPr>
            <a:endParaRPr lang="de-DE" sz="2200" dirty="0">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D4428F98-21B7-43CB-227F-D7AE9FEC1976}"/>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Kinder- und Jugendbericht - Österreich</a:t>
            </a:r>
          </a:p>
        </p:txBody>
      </p:sp>
      <p:sp>
        <p:nvSpPr>
          <p:cNvPr id="2" name="Fußzeilenplatzhalter 1">
            <a:extLst>
              <a:ext uri="{FF2B5EF4-FFF2-40B4-BE49-F238E27FC236}">
                <a16:creationId xmlns:a16="http://schemas.microsoft.com/office/drawing/2014/main" id="{C83C96A8-76FD-B550-8AC2-010E0A8F39BB}"/>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31B6DE7A-32CF-2C9D-C548-E492963F37F0}"/>
              </a:ext>
            </a:extLst>
          </p:cNvPr>
          <p:cNvSpPr>
            <a:spLocks noGrp="1"/>
          </p:cNvSpPr>
          <p:nvPr>
            <p:ph type="sldNum" sz="quarter" idx="12"/>
          </p:nvPr>
        </p:nvSpPr>
        <p:spPr/>
        <p:txBody>
          <a:bodyPr/>
          <a:lstStyle/>
          <a:p>
            <a:fld id="{389B9A95-A989-47C9-8173-1333E919B897}" type="slidenum">
              <a:rPr lang="de-DE" smtClean="0"/>
              <a:t>16</a:t>
            </a:fld>
            <a:endParaRPr lang="de-DE"/>
          </a:p>
        </p:txBody>
      </p:sp>
      <p:cxnSp>
        <p:nvCxnSpPr>
          <p:cNvPr id="6" name="Gerader Verbinder 5">
            <a:extLst>
              <a:ext uri="{FF2B5EF4-FFF2-40B4-BE49-F238E27FC236}">
                <a16:creationId xmlns:a16="http://schemas.microsoft.com/office/drawing/2014/main" id="{C96BA5D4-4CF2-4B8B-2BBB-4B9C97ED7C92}"/>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6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B0DE2-59EA-C2A9-C320-A34693A10B56}"/>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Achtung</a:t>
            </a:r>
            <a:r>
              <a:rPr lang="de-DE" dirty="0"/>
              <a:t> </a:t>
            </a:r>
          </a:p>
        </p:txBody>
      </p:sp>
      <p:sp>
        <p:nvSpPr>
          <p:cNvPr id="3" name="Inhaltsplatzhalter 2">
            <a:extLst>
              <a:ext uri="{FF2B5EF4-FFF2-40B4-BE49-F238E27FC236}">
                <a16:creationId xmlns:a16="http://schemas.microsoft.com/office/drawing/2014/main" id="{C20BCD18-0FC6-8038-3573-D265307E9F65}"/>
              </a:ext>
            </a:extLst>
          </p:cNvPr>
          <p:cNvSpPr>
            <a:spLocks noGrp="1"/>
          </p:cNvSpPr>
          <p:nvPr>
            <p:ph idx="1"/>
          </p:nvPr>
        </p:nvSpPr>
        <p:spPr/>
        <p:txBody>
          <a:bodyPr>
            <a:normAutofit/>
          </a:bodyPr>
          <a:lstStyle/>
          <a:p>
            <a:r>
              <a:rPr lang="de-DE" sz="2200" dirty="0">
                <a:latin typeface="Arial" panose="020B0604020202020204" pitchFamily="34" charset="0"/>
                <a:cs typeface="Arial" panose="020B0604020202020204" pitchFamily="34" charset="0"/>
              </a:rPr>
              <a:t>Nur Diagnosen im stationären Setting: Ambulanz und Tagesklinik bzw. extramural gestellte Diagnosen exkludiert</a:t>
            </a:r>
          </a:p>
          <a:p>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Grobe </a:t>
            </a:r>
            <a:r>
              <a:rPr lang="de-DE" sz="2200" dirty="0" err="1">
                <a:latin typeface="Arial" panose="020B0604020202020204" pitchFamily="34" charset="0"/>
                <a:cs typeface="Arial" panose="020B0604020202020204" pitchFamily="34" charset="0"/>
              </a:rPr>
              <a:t>Diagnoskategorien</a:t>
            </a:r>
            <a:endParaRPr lang="de-DE" sz="2200" dirty="0">
              <a:latin typeface="Arial" panose="020B0604020202020204" pitchFamily="34" charset="0"/>
              <a:cs typeface="Arial" panose="020B0604020202020204" pitchFamily="34" charset="0"/>
            </a:endParaRPr>
          </a:p>
          <a:p>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ICD-10 Diagnosen </a:t>
            </a:r>
            <a:r>
              <a:rPr lang="de-DE" sz="2200" dirty="0" err="1">
                <a:latin typeface="Arial" panose="020B0604020202020204" pitchFamily="34" charset="0"/>
                <a:cs typeface="Arial" panose="020B0604020202020204" pitchFamily="34" charset="0"/>
              </a:rPr>
              <a:t>vs</a:t>
            </a:r>
            <a:r>
              <a:rPr lang="de-DE" sz="2200" dirty="0">
                <a:latin typeface="Arial" panose="020B0604020202020204" pitchFamily="34" charset="0"/>
                <a:cs typeface="Arial" panose="020B0604020202020204" pitchFamily="34" charset="0"/>
              </a:rPr>
              <a:t> Lebensqualität ! </a:t>
            </a: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8434C79-0AAF-4CF2-E375-1778DB99FB36}"/>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4703897C-187E-0797-E0EF-E310DF1E598B}"/>
              </a:ext>
            </a:extLst>
          </p:cNvPr>
          <p:cNvSpPr>
            <a:spLocks noGrp="1"/>
          </p:cNvSpPr>
          <p:nvPr>
            <p:ph type="sldNum" sz="quarter" idx="12"/>
          </p:nvPr>
        </p:nvSpPr>
        <p:spPr/>
        <p:txBody>
          <a:bodyPr/>
          <a:lstStyle/>
          <a:p>
            <a:fld id="{389B9A95-A989-47C9-8173-1333E919B897}" type="slidenum">
              <a:rPr lang="de-DE" smtClean="0"/>
              <a:t>17</a:t>
            </a:fld>
            <a:endParaRPr lang="de-DE"/>
          </a:p>
        </p:txBody>
      </p:sp>
      <p:cxnSp>
        <p:nvCxnSpPr>
          <p:cNvPr id="6" name="Gerader Verbinder 5">
            <a:extLst>
              <a:ext uri="{FF2B5EF4-FFF2-40B4-BE49-F238E27FC236}">
                <a16:creationId xmlns:a16="http://schemas.microsoft.com/office/drawing/2014/main" id="{7291C11B-60DD-42C3-A1BB-E0C6625EB09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9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DB500BF-C30F-E100-1EE5-B8EFB7428093}"/>
              </a:ext>
            </a:extLst>
          </p:cNvPr>
          <p:cNvSpPr>
            <a:spLocks noGrp="1"/>
          </p:cNvSpPr>
          <p:nvPr>
            <p:ph idx="1"/>
          </p:nvPr>
        </p:nvSpPr>
        <p:spPr>
          <a:xfrm>
            <a:off x="331498" y="1690691"/>
            <a:ext cx="10515600" cy="4189362"/>
          </a:xfrm>
        </p:spPr>
        <p:txBody>
          <a:bodyPr>
            <a:normAutofit fontScale="62500" lnSpcReduction="20000"/>
          </a:bodyPr>
          <a:lstStyle/>
          <a:p>
            <a:pPr marL="1371601" lvl="3" indent="0">
              <a:lnSpc>
                <a:spcPct val="150000"/>
              </a:lnSpc>
              <a:buNone/>
            </a:pPr>
            <a:r>
              <a:rPr lang="de-DE" sz="3500" dirty="0">
                <a:latin typeface="Arial" panose="020B0604020202020204" pitchFamily="34" charset="0"/>
                <a:cs typeface="Arial" panose="020B0604020202020204" pitchFamily="34" charset="0"/>
              </a:rPr>
              <a:t>Suizidgedanken (täglich oder an mehr als der Hälfte der Tage)</a:t>
            </a:r>
          </a:p>
          <a:p>
            <a:pPr marL="1371601" lvl="3" indent="0">
              <a:lnSpc>
                <a:spcPct val="150000"/>
              </a:lnSpc>
              <a:buNone/>
            </a:pPr>
            <a:endParaRPr lang="de-DE" sz="3500" dirty="0">
              <a:latin typeface="Arial" panose="020B0604020202020204" pitchFamily="34" charset="0"/>
              <a:cs typeface="Arial" panose="020B0604020202020204" pitchFamily="34" charset="0"/>
            </a:endParaRPr>
          </a:p>
          <a:p>
            <a:pPr marL="1371601" lvl="3" indent="0">
              <a:lnSpc>
                <a:spcPct val="150000"/>
              </a:lnSpc>
              <a:buNone/>
            </a:pPr>
            <a:r>
              <a:rPr lang="de-DE" sz="3500" dirty="0">
                <a:latin typeface="Arial" panose="020B0604020202020204" pitchFamily="34" charset="0"/>
                <a:cs typeface="Arial" panose="020B0604020202020204" pitchFamily="34" charset="0"/>
              </a:rPr>
              <a:t>	Anstieg im Vergleich zu vor der Pandemie 	</a:t>
            </a:r>
          </a:p>
          <a:p>
            <a:pPr marL="1371601" lvl="3" indent="0">
              <a:lnSpc>
                <a:spcPct val="150000"/>
              </a:lnSpc>
              <a:buNone/>
            </a:pPr>
            <a:r>
              <a:rPr lang="de-DE" sz="3500" dirty="0">
                <a:latin typeface="Arial" panose="020B0604020202020204" pitchFamily="34" charset="0"/>
                <a:cs typeface="Arial" panose="020B0604020202020204" pitchFamily="34" charset="0"/>
              </a:rPr>
              <a:t>	Anstieg während der Pandemie (insbesondere bei Mädchen</a:t>
            </a:r>
            <a:r>
              <a:rPr lang="de-DE" sz="3100" dirty="0">
                <a:latin typeface="Arial" panose="020B0604020202020204" pitchFamily="34" charset="0"/>
                <a:cs typeface="Arial" panose="020B0604020202020204" pitchFamily="34" charset="0"/>
              </a:rPr>
              <a:t>)</a:t>
            </a:r>
          </a:p>
          <a:p>
            <a:pPr marL="1371601" lvl="3" indent="0">
              <a:lnSpc>
                <a:spcPct val="150000"/>
              </a:lnSpc>
              <a:buNone/>
            </a:pPr>
            <a:endParaRPr lang="de-DE" sz="2800" dirty="0">
              <a:latin typeface="Arial" panose="020B0604020202020204" pitchFamily="34" charset="0"/>
              <a:cs typeface="Arial" panose="020B0604020202020204" pitchFamily="34" charset="0"/>
            </a:endParaRPr>
          </a:p>
          <a:p>
            <a:pPr marL="1371601" lvl="3" indent="0">
              <a:lnSpc>
                <a:spcPct val="150000"/>
              </a:lnSpc>
              <a:buNone/>
            </a:pPr>
            <a:r>
              <a:rPr lang="de-DE" sz="2800" dirty="0">
                <a:latin typeface="Arial" panose="020B0604020202020204" pitchFamily="34" charset="0"/>
                <a:cs typeface="Arial" panose="020B0604020202020204" pitchFamily="34" charset="0"/>
              </a:rPr>
              <a:t>		12 % (Feb. 2021)            24 % (June 2022) 	          20% (Mai 2023)</a:t>
            </a:r>
          </a:p>
          <a:p>
            <a:pPr marL="1371601" lvl="3" indent="0">
              <a:lnSpc>
                <a:spcPct val="150000"/>
              </a:lnSpc>
              <a:buNone/>
            </a:pPr>
            <a:r>
              <a:rPr lang="de-DE" sz="2800" dirty="0">
                <a:latin typeface="Arial" panose="020B0604020202020204" pitchFamily="34" charset="0"/>
                <a:cs typeface="Arial" panose="020B0604020202020204" pitchFamily="34" charset="0"/>
              </a:rPr>
              <a:t>		</a:t>
            </a:r>
          </a:p>
          <a:p>
            <a:pPr marL="1371601" lvl="3" indent="0">
              <a:lnSpc>
                <a:spcPct val="150000"/>
              </a:lnSpc>
              <a:buNone/>
            </a:pPr>
            <a:r>
              <a:rPr lang="de-DE" sz="2800" dirty="0">
                <a:latin typeface="Arial" panose="020B0604020202020204" pitchFamily="34" charset="0"/>
                <a:cs typeface="Arial" panose="020B0604020202020204" pitchFamily="34" charset="0"/>
              </a:rPr>
              <a:t>		10 % (Feb. 2021)             12 % (Juni 2022)              11 % (Mai 2023)</a:t>
            </a:r>
          </a:p>
          <a:p>
            <a:pPr lvl="3">
              <a:lnSpc>
                <a:spcPct val="150000"/>
              </a:lnSpc>
            </a:pPr>
            <a:endParaRPr lang="de-DE" dirty="0">
              <a:solidFill>
                <a:schemeClr val="accent1">
                  <a:lumMod val="75000"/>
                </a:schemeClr>
              </a:solidFill>
              <a:latin typeface="Calibri Light" panose="020F0302020204030204" pitchFamily="34" charset="0"/>
              <a:cs typeface="Calibri Light" panose="020F0302020204030204" pitchFamily="34" charset="0"/>
            </a:endParaRPr>
          </a:p>
          <a:p>
            <a:pPr marL="0" indent="0">
              <a:buNone/>
            </a:pPr>
            <a:endParaRPr lang="de-DE" dirty="0"/>
          </a:p>
        </p:txBody>
      </p:sp>
      <p:sp>
        <p:nvSpPr>
          <p:cNvPr id="4" name="Fußzeilenplatzhalter 3">
            <a:extLst>
              <a:ext uri="{FF2B5EF4-FFF2-40B4-BE49-F238E27FC236}">
                <a16:creationId xmlns:a16="http://schemas.microsoft.com/office/drawing/2014/main" id="{B11001C5-6041-87B9-7CD7-0A1817C78255}"/>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F53EB258-10C4-1805-BE04-776707EF2002}"/>
              </a:ext>
            </a:extLst>
          </p:cNvPr>
          <p:cNvSpPr>
            <a:spLocks noGrp="1"/>
          </p:cNvSpPr>
          <p:nvPr>
            <p:ph type="sldNum" sz="quarter" idx="12"/>
          </p:nvPr>
        </p:nvSpPr>
        <p:spPr/>
        <p:txBody>
          <a:bodyPr/>
          <a:lstStyle/>
          <a:p>
            <a:fld id="{389B9A95-A989-47C9-8173-1333E919B897}" type="slidenum">
              <a:rPr lang="de-DE" smtClean="0"/>
              <a:t>18</a:t>
            </a:fld>
            <a:endParaRPr lang="de-DE"/>
          </a:p>
        </p:txBody>
      </p:sp>
      <p:sp>
        <p:nvSpPr>
          <p:cNvPr id="11" name="Textfeld 10">
            <a:extLst>
              <a:ext uri="{FF2B5EF4-FFF2-40B4-BE49-F238E27FC236}">
                <a16:creationId xmlns:a16="http://schemas.microsoft.com/office/drawing/2014/main" id="{9B54C198-A92C-D383-DEC6-1EB4E9401058}"/>
              </a:ext>
            </a:extLst>
          </p:cNvPr>
          <p:cNvSpPr txBox="1"/>
          <p:nvPr/>
        </p:nvSpPr>
        <p:spPr>
          <a:xfrm>
            <a:off x="7840434" y="5709582"/>
            <a:ext cx="6989621" cy="523220"/>
          </a:xfrm>
          <a:prstGeom prst="rect">
            <a:avLst/>
          </a:prstGeom>
          <a:noFill/>
        </p:spPr>
        <p:txBody>
          <a:bodyPr wrap="square">
            <a:spAutoFit/>
          </a:bodyPr>
          <a:lstStyle/>
          <a:p>
            <a:pPr>
              <a:defRPr/>
            </a:pPr>
            <a:r>
              <a:rPr lang="de-DE" sz="1400" dirty="0" err="1">
                <a:latin typeface="Arial" panose="020B0604020202020204" pitchFamily="34" charset="0"/>
                <a:cs typeface="Arial" panose="020B0604020202020204" pitchFamily="34" charset="0"/>
              </a:rPr>
              <a:t>Pieh</a:t>
            </a:r>
            <a:r>
              <a:rPr lang="de-DE" sz="1400" dirty="0">
                <a:latin typeface="Arial" panose="020B0604020202020204" pitchFamily="34" charset="0"/>
                <a:cs typeface="Arial" panose="020B0604020202020204" pitchFamily="34" charset="0"/>
              </a:rPr>
              <a:t> et al. (2021) JAMA Network Open </a:t>
            </a:r>
          </a:p>
          <a:p>
            <a:pPr>
              <a:defRPr/>
            </a:pPr>
            <a:r>
              <a:rPr lang="de-DE" sz="1400" dirty="0" err="1">
                <a:latin typeface="Arial" panose="020B0604020202020204" pitchFamily="34" charset="0"/>
                <a:cs typeface="Arial" panose="020B0604020202020204" pitchFamily="34" charset="0"/>
              </a:rPr>
              <a:t>Humer</a:t>
            </a:r>
            <a:r>
              <a:rPr lang="de-DE" sz="1400" dirty="0">
                <a:latin typeface="Arial" panose="020B0604020202020204" pitchFamily="34" charset="0"/>
                <a:cs typeface="Arial" panose="020B0604020202020204" pitchFamily="34" charset="0"/>
              </a:rPr>
              <a:t> et al. (2021) JAMA Network Open </a:t>
            </a:r>
          </a:p>
        </p:txBody>
      </p:sp>
      <p:grpSp>
        <p:nvGrpSpPr>
          <p:cNvPr id="16" name="Gruppieren 15">
            <a:extLst>
              <a:ext uri="{FF2B5EF4-FFF2-40B4-BE49-F238E27FC236}">
                <a16:creationId xmlns:a16="http://schemas.microsoft.com/office/drawing/2014/main" id="{8410E5C6-7FB8-BF97-3F42-7496803303D9}"/>
              </a:ext>
            </a:extLst>
          </p:cNvPr>
          <p:cNvGrpSpPr/>
          <p:nvPr/>
        </p:nvGrpSpPr>
        <p:grpSpPr>
          <a:xfrm>
            <a:off x="2466911" y="3785242"/>
            <a:ext cx="5686493" cy="1851265"/>
            <a:chOff x="2924108" y="4505089"/>
            <a:chExt cx="5686493" cy="1851265"/>
          </a:xfrm>
        </p:grpSpPr>
        <p:pic>
          <p:nvPicPr>
            <p:cNvPr id="9" name="Picture 2" descr="Männlich- und Weiblich-Zeichen mit der Tastatur am PC und Mac schreiben">
              <a:extLst>
                <a:ext uri="{FF2B5EF4-FFF2-40B4-BE49-F238E27FC236}">
                  <a16:creationId xmlns:a16="http://schemas.microsoft.com/office/drawing/2014/main" id="{75117406-65E5-4AFF-A8DF-47EBF81C603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82" r="11364" b="41600"/>
            <a:stretch/>
          </p:blipFill>
          <p:spPr bwMode="auto">
            <a:xfrm>
              <a:off x="2924108" y="4505089"/>
              <a:ext cx="447046" cy="850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ännlich- und Weiblich-Zeichen mit der Tastatur am PC und Mac schreiben">
              <a:extLst>
                <a:ext uri="{FF2B5EF4-FFF2-40B4-BE49-F238E27FC236}">
                  <a16:creationId xmlns:a16="http://schemas.microsoft.com/office/drawing/2014/main" id="{2BA8A025-3DD2-CC6A-A6CA-F71F6CAAE8D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46" r="50000" b="41600"/>
            <a:stretch/>
          </p:blipFill>
          <p:spPr bwMode="auto">
            <a:xfrm>
              <a:off x="2927527" y="5426873"/>
              <a:ext cx="488348" cy="929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Pfeil Gezeichnet Bilder - Kostenloser Download auf Freepik">
              <a:extLst>
                <a:ext uri="{FF2B5EF4-FFF2-40B4-BE49-F238E27FC236}">
                  <a16:creationId xmlns:a16="http://schemas.microsoft.com/office/drawing/2014/main" id="{248F369E-A0FF-A4F7-8A58-4C8D40C45564}"/>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5457062" y="4769022"/>
              <a:ext cx="565881" cy="3230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feil Gezeichnet Bilder - Kostenloser Download auf Freepik">
              <a:extLst>
                <a:ext uri="{FF2B5EF4-FFF2-40B4-BE49-F238E27FC236}">
                  <a16:creationId xmlns:a16="http://schemas.microsoft.com/office/drawing/2014/main" id="{FBDD579A-36AF-249B-EB92-2583FC792C80}"/>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5480614" y="5568610"/>
              <a:ext cx="565881" cy="3230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feil Gezeichnet Bilder - Kostenloser Download auf Freepik">
              <a:extLst>
                <a:ext uri="{FF2B5EF4-FFF2-40B4-BE49-F238E27FC236}">
                  <a16:creationId xmlns:a16="http://schemas.microsoft.com/office/drawing/2014/main" id="{9788F9A6-7E63-A5ED-005F-CDD437F8B523}"/>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044720" y="4739505"/>
              <a:ext cx="565881" cy="323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feil Gezeichnet Bilder - Kostenloser Download auf Freepik">
              <a:extLst>
                <a:ext uri="{FF2B5EF4-FFF2-40B4-BE49-F238E27FC236}">
                  <a16:creationId xmlns:a16="http://schemas.microsoft.com/office/drawing/2014/main" id="{D04A8529-71F4-F7D4-5786-985B4DD49884}"/>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014691" y="5571399"/>
              <a:ext cx="565881" cy="32300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 name="Gerader Verbinder 1">
            <a:extLst>
              <a:ext uri="{FF2B5EF4-FFF2-40B4-BE49-F238E27FC236}">
                <a16:creationId xmlns:a16="http://schemas.microsoft.com/office/drawing/2014/main" id="{05D363B3-3DAA-3052-1A66-56565B08A0F1}"/>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el 1">
            <a:extLst>
              <a:ext uri="{FF2B5EF4-FFF2-40B4-BE49-F238E27FC236}">
                <a16:creationId xmlns:a16="http://schemas.microsoft.com/office/drawing/2014/main" id="{F06DF95F-7490-89F7-C44B-A5CE5857D485}"/>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Achtung</a:t>
            </a:r>
            <a:r>
              <a:rPr lang="de-DE" dirty="0"/>
              <a:t> </a:t>
            </a:r>
          </a:p>
        </p:txBody>
      </p:sp>
    </p:spTree>
    <p:extLst>
      <p:ext uri="{BB962C8B-B14F-4D97-AF65-F5344CB8AC3E}">
        <p14:creationId xmlns:p14="http://schemas.microsoft.com/office/powerpoint/2010/main" val="75209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B0DE2-59EA-C2A9-C320-A34693A10B56}"/>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Zusammenfassung</a:t>
            </a:r>
            <a:r>
              <a:rPr lang="de-DE" dirty="0"/>
              <a:t> </a:t>
            </a:r>
          </a:p>
        </p:txBody>
      </p:sp>
      <p:sp>
        <p:nvSpPr>
          <p:cNvPr id="3" name="Inhaltsplatzhalter 2">
            <a:extLst>
              <a:ext uri="{FF2B5EF4-FFF2-40B4-BE49-F238E27FC236}">
                <a16:creationId xmlns:a16="http://schemas.microsoft.com/office/drawing/2014/main" id="{C20BCD18-0FC6-8038-3573-D265307E9F65}"/>
              </a:ext>
            </a:extLst>
          </p:cNvPr>
          <p:cNvSpPr>
            <a:spLocks noGrp="1"/>
          </p:cNvSpPr>
          <p:nvPr>
            <p:ph idx="1"/>
          </p:nvPr>
        </p:nvSpPr>
        <p:spPr/>
        <p:txBody>
          <a:bodyPr>
            <a:normAutofit fontScale="92500" lnSpcReduction="10000"/>
          </a:bodyPr>
          <a:lstStyle/>
          <a:p>
            <a:pPr marL="0" indent="0">
              <a:buNone/>
            </a:pPr>
            <a:r>
              <a:rPr lang="de-DE" sz="2200" dirty="0">
                <a:latin typeface="Arial" panose="020B0604020202020204" pitchFamily="34" charset="0"/>
                <a:cs typeface="Arial" panose="020B0604020202020204" pitchFamily="34" charset="0"/>
              </a:rPr>
              <a:t>International: Angst</a:t>
            </a:r>
          </a:p>
          <a:p>
            <a:pPr marL="0" indent="0">
              <a:buNone/>
            </a:pPr>
            <a:endParaRPr lang="de-DE" sz="2200" dirty="0">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In Österreich: </a:t>
            </a:r>
          </a:p>
          <a:p>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Bei Kindern: </a:t>
            </a:r>
          </a:p>
          <a:p>
            <a:pPr lvl="1"/>
            <a:r>
              <a:rPr lang="de-DE" sz="1800" b="1" dirty="0">
                <a:latin typeface="Arial" panose="020B0604020202020204" pitchFamily="34" charset="0"/>
                <a:cs typeface="Arial" panose="020B0604020202020204" pitchFamily="34" charset="0"/>
              </a:rPr>
              <a:t>Depression</a:t>
            </a:r>
          </a:p>
          <a:p>
            <a:pPr lvl="1"/>
            <a:r>
              <a:rPr lang="de-DE" sz="1800" b="1" dirty="0">
                <a:latin typeface="Arial" panose="020B0604020202020204" pitchFamily="34" charset="0"/>
                <a:cs typeface="Arial" panose="020B0604020202020204" pitchFamily="34" charset="0"/>
              </a:rPr>
              <a:t>Reaktionen auf schwere Belastungen und Anpassungsstörungen </a:t>
            </a:r>
            <a:r>
              <a:rPr lang="de-DE" sz="1800" dirty="0">
                <a:latin typeface="Arial" panose="020B0604020202020204" pitchFamily="34" charset="0"/>
                <a:cs typeface="Arial" panose="020B0604020202020204" pitchFamily="34" charset="0"/>
              </a:rPr>
              <a:t>(soziale Phobien, Zwänge, somatoforme Störungen) </a:t>
            </a:r>
          </a:p>
          <a:p>
            <a:pPr lvl="1"/>
            <a:endParaRPr lang="de-DE" sz="18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Bei Jugendlichen: </a:t>
            </a:r>
          </a:p>
          <a:p>
            <a:pPr lvl="1"/>
            <a:r>
              <a:rPr lang="de-DE" sz="1800" b="1" dirty="0">
                <a:latin typeface="Arial" panose="020B0604020202020204" pitchFamily="34" charset="0"/>
                <a:cs typeface="Arial" panose="020B0604020202020204" pitchFamily="34" charset="0"/>
              </a:rPr>
              <a:t>Depression</a:t>
            </a:r>
          </a:p>
          <a:p>
            <a:pPr lvl="1"/>
            <a:r>
              <a:rPr lang="de-DE" sz="1800" b="1" dirty="0">
                <a:latin typeface="Arial" panose="020B0604020202020204" pitchFamily="34" charset="0"/>
                <a:cs typeface="Arial" panose="020B0604020202020204" pitchFamily="34" charset="0"/>
              </a:rPr>
              <a:t>Reaktionen auf schwere Belastungen und Anpassungsstörungen </a:t>
            </a:r>
            <a:r>
              <a:rPr lang="de-DE" sz="1800" dirty="0">
                <a:latin typeface="Arial" panose="020B0604020202020204" pitchFamily="34" charset="0"/>
                <a:cs typeface="Arial" panose="020B0604020202020204" pitchFamily="34" charset="0"/>
              </a:rPr>
              <a:t>(soziale Phobien, Zwänge, somatoforme Störungen) </a:t>
            </a:r>
          </a:p>
          <a:p>
            <a:pPr lvl="1"/>
            <a:r>
              <a:rPr lang="de-DE" sz="1800" b="1" dirty="0">
                <a:latin typeface="Arial" panose="020B0604020202020204" pitchFamily="34" charset="0"/>
                <a:cs typeface="Arial" panose="020B0604020202020204" pitchFamily="34" charset="0"/>
              </a:rPr>
              <a:t>Persönlichkeitsstörungen</a:t>
            </a: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8434C79-0AAF-4CF2-E375-1778DB99FB36}"/>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4703897C-187E-0797-E0EF-E310DF1E598B}"/>
              </a:ext>
            </a:extLst>
          </p:cNvPr>
          <p:cNvSpPr>
            <a:spLocks noGrp="1"/>
          </p:cNvSpPr>
          <p:nvPr>
            <p:ph type="sldNum" sz="quarter" idx="12"/>
          </p:nvPr>
        </p:nvSpPr>
        <p:spPr/>
        <p:txBody>
          <a:bodyPr/>
          <a:lstStyle/>
          <a:p>
            <a:fld id="{389B9A95-A989-47C9-8173-1333E919B897}" type="slidenum">
              <a:rPr lang="de-DE" smtClean="0"/>
              <a:t>19</a:t>
            </a:fld>
            <a:endParaRPr lang="de-DE"/>
          </a:p>
        </p:txBody>
      </p:sp>
      <p:cxnSp>
        <p:nvCxnSpPr>
          <p:cNvPr id="6" name="Gerader Verbinder 5">
            <a:extLst>
              <a:ext uri="{FF2B5EF4-FFF2-40B4-BE49-F238E27FC236}">
                <a16:creationId xmlns:a16="http://schemas.microsoft.com/office/drawing/2014/main" id="{7291C11B-60DD-42C3-A1BB-E0C6625EB09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p:cNvPicPr>
          <p:nvPr>
            <p:ph idx="1"/>
          </p:nvPr>
        </p:nvPicPr>
        <p:blipFill rotWithShape="1">
          <a:blip r:embed="rId3"/>
          <a:srcRect l="2250" t="19765" r="21777" b="12000"/>
          <a:stretch/>
        </p:blipFill>
        <p:spPr bwMode="auto">
          <a:xfrm>
            <a:off x="2059911" y="1416816"/>
            <a:ext cx="7626700" cy="4672485"/>
          </a:xfrm>
          <a:prstGeom prst="rect">
            <a:avLst/>
          </a:prstGeom>
          <a:ln>
            <a:noFill/>
          </a:ln>
          <a:extLst>
            <a:ext uri="{53640926-AAD7-44D8-BBD7-CCE9431645EC}">
              <a14:shadowObscured xmlns:a14="http://schemas.microsoft.com/office/drawing/2010/main"/>
            </a:ext>
          </a:extLst>
        </p:spPr>
      </p:pic>
      <p:sp>
        <p:nvSpPr>
          <p:cNvPr id="2" name="Textfeld 1"/>
          <p:cNvSpPr txBox="1"/>
          <p:nvPr/>
        </p:nvSpPr>
        <p:spPr>
          <a:xfrm>
            <a:off x="9425354" y="2632668"/>
            <a:ext cx="2090057" cy="923330"/>
          </a:xfrm>
          <a:prstGeom prst="rect">
            <a:avLst/>
          </a:prstGeom>
          <a:noFill/>
        </p:spPr>
        <p:txBody>
          <a:bodyPr wrap="square" rtlCol="0">
            <a:spAutoFit/>
          </a:bodyPr>
          <a:lstStyle/>
          <a:p>
            <a:endParaRPr lang="de-DE" dirty="0"/>
          </a:p>
          <a:p>
            <a:endParaRPr lang="de-DE" dirty="0"/>
          </a:p>
          <a:p>
            <a:endParaRPr lang="de-DE" dirty="0"/>
          </a:p>
        </p:txBody>
      </p:sp>
    </p:spTree>
    <p:extLst>
      <p:ext uri="{BB962C8B-B14F-4D97-AF65-F5344CB8AC3E}">
        <p14:creationId xmlns:p14="http://schemas.microsoft.com/office/powerpoint/2010/main" val="2015397700"/>
      </p:ext>
    </p:extLst>
  </p:cSld>
  <p:clrMapOvr>
    <a:masterClrMapping/>
  </p:clrMapOvr>
  <mc:AlternateContent xmlns:mc="http://schemas.openxmlformats.org/markup-compatibility/2006" xmlns:p14="http://schemas.microsoft.com/office/powerpoint/2010/main">
    <mc:Choice Requires="p14">
      <p:transition p14:dur="0" advClick="0" advTm="9000"/>
    </mc:Choice>
    <mc:Fallback xmlns="">
      <p:transition advClick="0" advTm="9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7B054D-B952-5038-377B-E995993DDB3F}"/>
              </a:ext>
            </a:extLst>
          </p:cNvPr>
          <p:cNvSpPr>
            <a:spLocks noGrp="1"/>
          </p:cNvSpPr>
          <p:nvPr>
            <p:ph type="title"/>
          </p:nvPr>
        </p:nvSpPr>
        <p:spPr>
          <a:xfrm>
            <a:off x="1072616" y="2914576"/>
            <a:ext cx="10381448" cy="1705550"/>
          </a:xfrm>
        </p:spPr>
        <p:txBody>
          <a:bodyPr/>
          <a:lstStyle/>
          <a:p>
            <a:pPr algn="ctr"/>
            <a:r>
              <a:rPr lang="de-DE" sz="3600" dirty="0">
                <a:solidFill>
                  <a:schemeClr val="tx1"/>
                </a:solidFill>
              </a:rPr>
              <a:t>Welche Ursachen könnte eine erhöhte/verringerte Anzahl der Diagnosen haben?</a:t>
            </a:r>
          </a:p>
        </p:txBody>
      </p:sp>
      <p:sp>
        <p:nvSpPr>
          <p:cNvPr id="5" name="Foliennummernplatzhalter 4">
            <a:extLst>
              <a:ext uri="{FF2B5EF4-FFF2-40B4-BE49-F238E27FC236}">
                <a16:creationId xmlns:a16="http://schemas.microsoft.com/office/drawing/2014/main" id="{AF8755EC-86F7-7B22-7433-D7270A3EC4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B9A95-A989-47C9-8173-1333E919B897}"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779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DE9EBF-D378-484F-2D31-C2650CECB340}"/>
              </a:ext>
            </a:extLst>
          </p:cNvPr>
          <p:cNvSpPr>
            <a:spLocks noGrp="1"/>
          </p:cNvSpPr>
          <p:nvPr>
            <p:ph idx="1"/>
          </p:nvPr>
        </p:nvSpPr>
        <p:spPr>
          <a:xfrm>
            <a:off x="990604" y="1654184"/>
            <a:ext cx="10515600" cy="4351338"/>
          </a:xfrm>
        </p:spPr>
        <p:txBody>
          <a:bodyPr/>
          <a:lstStyle/>
          <a:p>
            <a:r>
              <a:rPr lang="de-DE" sz="2200" b="1" u="sng" dirty="0">
                <a:latin typeface="Arial" panose="020B0604020202020204" pitchFamily="34" charset="0"/>
                <a:ea typeface="Calibri" panose="020F0502020204030204" pitchFamily="34" charset="0"/>
                <a:cs typeface="Arial" panose="020B0604020202020204" pitchFamily="34" charset="0"/>
              </a:rPr>
              <a:t>Epidemiologische Studien – Paradigmenwechsel</a:t>
            </a:r>
          </a:p>
          <a:p>
            <a:endParaRPr lang="de-DE" sz="2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lvl="1"/>
            <a:r>
              <a:rPr lang="de-DE" sz="2200" dirty="0">
                <a:effectLst/>
                <a:latin typeface="Arial" panose="020B0604020202020204" pitchFamily="34" charset="0"/>
                <a:ea typeface="Calibri" panose="020F0502020204030204" pitchFamily="34" charset="0"/>
                <a:cs typeface="Arial" panose="020B0604020202020204" pitchFamily="34" charset="0"/>
              </a:rPr>
              <a:t>Hälfte aller psychisch erkrankten Erwachsenen weltweit waren im Teenager-Alter bereits erkrankt</a:t>
            </a:r>
          </a:p>
          <a:p>
            <a:pPr lvl="1"/>
            <a:endParaRPr lang="de-DE" sz="2200" dirty="0">
              <a:effectLst/>
              <a:latin typeface="Arial" panose="020B0604020202020204" pitchFamily="34" charset="0"/>
              <a:ea typeface="Calibri" panose="020F0502020204030204" pitchFamily="34" charset="0"/>
              <a:cs typeface="Arial" panose="020B0604020202020204" pitchFamily="34" charset="0"/>
            </a:endParaRPr>
          </a:p>
          <a:p>
            <a:pPr lvl="1"/>
            <a:r>
              <a:rPr lang="de-DE" sz="2200" dirty="0">
                <a:latin typeface="Arial" panose="020B0604020202020204" pitchFamily="34" charset="0"/>
                <a:ea typeface="Calibri" panose="020F0502020204030204" pitchFamily="34" charset="0"/>
                <a:cs typeface="Arial" panose="020B0604020202020204" pitchFamily="34" charset="0"/>
              </a:rPr>
              <a:t>Gruppe</a:t>
            </a:r>
            <a:r>
              <a:rPr lang="de-DE" sz="2200" dirty="0">
                <a:effectLst/>
                <a:latin typeface="Arial" panose="020B0604020202020204" pitchFamily="34" charset="0"/>
                <a:ea typeface="Calibri" panose="020F0502020204030204" pitchFamily="34" charset="0"/>
                <a:cs typeface="Arial" panose="020B0604020202020204" pitchFamily="34" charset="0"/>
              </a:rPr>
              <a:t> psychisch kranker </a:t>
            </a:r>
            <a:r>
              <a:rPr lang="de-DE" sz="2200" dirty="0" err="1">
                <a:effectLst/>
                <a:latin typeface="Arial" panose="020B0604020202020204" pitchFamily="34" charset="0"/>
                <a:ea typeface="Calibri" panose="020F0502020204030204" pitchFamily="34" charset="0"/>
                <a:cs typeface="Arial" panose="020B0604020202020204" pitchFamily="34" charset="0"/>
              </a:rPr>
              <a:t>KuJ</a:t>
            </a:r>
            <a:r>
              <a:rPr lang="de-DE" sz="2200" dirty="0">
                <a:effectLst/>
                <a:latin typeface="Arial" panose="020B0604020202020204" pitchFamily="34" charset="0"/>
                <a:ea typeface="Calibri" panose="020F0502020204030204" pitchFamily="34" charset="0"/>
                <a:cs typeface="Arial" panose="020B0604020202020204" pitchFamily="34" charset="0"/>
              </a:rPr>
              <a:t>. ist in etwa gleich groß wie die der Erwachsenen</a:t>
            </a:r>
          </a:p>
          <a:p>
            <a:pPr lvl="1"/>
            <a:endParaRPr lang="de-DE" sz="2200" dirty="0">
              <a:latin typeface="Arial" panose="020B0604020202020204" pitchFamily="34" charset="0"/>
              <a:ea typeface="Calibri" panose="020F0502020204030204" pitchFamily="34" charset="0"/>
              <a:cs typeface="Arial" panose="020B0604020202020204" pitchFamily="34" charset="0"/>
            </a:endParaRPr>
          </a:p>
          <a:p>
            <a:pPr lvl="1"/>
            <a:r>
              <a:rPr lang="de-DE" sz="2200" dirty="0">
                <a:latin typeface="Arial" panose="020B0604020202020204" pitchFamily="34" charset="0"/>
                <a:ea typeface="Calibri" panose="020F0502020204030204" pitchFamily="34" charset="0"/>
                <a:cs typeface="Arial" panose="020B0604020202020204" pitchFamily="34" charset="0"/>
              </a:rPr>
              <a:t>Psychische Erkrankung bei </a:t>
            </a:r>
            <a:r>
              <a:rPr lang="de-DE" sz="2200" dirty="0" err="1">
                <a:latin typeface="Arial" panose="020B0604020202020204" pitchFamily="34" charset="0"/>
                <a:ea typeface="Calibri" panose="020F0502020204030204" pitchFamily="34" charset="0"/>
                <a:cs typeface="Arial" panose="020B0604020202020204" pitchFamily="34" charset="0"/>
              </a:rPr>
              <a:t>KuJ</a:t>
            </a:r>
            <a:r>
              <a:rPr lang="de-DE" sz="2200" dirty="0">
                <a:latin typeface="Arial" panose="020B0604020202020204" pitchFamily="34" charset="0"/>
                <a:ea typeface="Calibri" panose="020F0502020204030204" pitchFamily="34" charset="0"/>
                <a:cs typeface="Arial" panose="020B0604020202020204" pitchFamily="34" charset="0"/>
              </a:rPr>
              <a:t>. </a:t>
            </a:r>
            <a:r>
              <a:rPr lang="de-DE" sz="2200" b="1" dirty="0">
                <a:latin typeface="Arial" panose="020B0604020202020204" pitchFamily="34" charset="0"/>
                <a:ea typeface="Calibri" panose="020F0502020204030204" pitchFamily="34" charset="0"/>
                <a:cs typeface="Arial" panose="020B0604020202020204" pitchFamily="34" charset="0"/>
              </a:rPr>
              <a:t>„wachsen sich nicht aus“!</a:t>
            </a:r>
            <a:r>
              <a:rPr lang="de-DE" sz="2200" dirty="0">
                <a:effectLst/>
                <a:latin typeface="Arial" panose="020B0604020202020204" pitchFamily="34" charset="0"/>
                <a:ea typeface="Calibri" panose="020F0502020204030204" pitchFamily="34" charset="0"/>
                <a:cs typeface="Arial" panose="020B0604020202020204" pitchFamily="34" charset="0"/>
              </a:rPr>
              <a:t> </a:t>
            </a:r>
            <a:endParaRPr lang="de-DE" sz="2200" dirty="0">
              <a:latin typeface="Arial" panose="020B0604020202020204" pitchFamily="34" charset="0"/>
              <a:cs typeface="Arial" panose="020B0604020202020204" pitchFamily="34" charset="0"/>
            </a:endParaRPr>
          </a:p>
          <a:p>
            <a:pPr marL="457201" lvl="1" indent="0">
              <a:buNone/>
            </a:pPr>
            <a:endParaRPr lang="de-DE" sz="2200" dirty="0">
              <a:latin typeface="Arial" panose="020B0604020202020204" pitchFamily="34" charset="0"/>
              <a:cs typeface="Arial" panose="020B0604020202020204" pitchFamily="34" charset="0"/>
            </a:endParaRPr>
          </a:p>
          <a:p>
            <a:pPr marL="457201" lvl="1" indent="0">
              <a:buNone/>
            </a:pPr>
            <a:endParaRPr lang="de-DE" sz="2200" dirty="0">
              <a:latin typeface="Arial" panose="020B0604020202020204" pitchFamily="34" charset="0"/>
              <a:cs typeface="Arial" panose="020B0604020202020204" pitchFamily="34" charset="0"/>
            </a:endParaRPr>
          </a:p>
          <a:p>
            <a:pPr marL="457201" lvl="1" indent="0">
              <a:buNone/>
            </a:pPr>
            <a:r>
              <a:rPr lang="de-DE" sz="1700" dirty="0">
                <a:latin typeface="Arial" panose="020B0604020202020204" pitchFamily="34" charset="0"/>
                <a:cs typeface="Arial" panose="020B0604020202020204" pitchFamily="34" charset="0"/>
              </a:rPr>
              <a:t>Fuchs, M., </a:t>
            </a:r>
            <a:r>
              <a:rPr lang="de-DE" sz="1700" dirty="0" err="1">
                <a:latin typeface="Arial" panose="020B0604020202020204" pitchFamily="34" charset="0"/>
                <a:cs typeface="Arial" panose="020B0604020202020204" pitchFamily="34" charset="0"/>
              </a:rPr>
              <a:t>Karwautz</a:t>
            </a:r>
            <a:r>
              <a:rPr lang="de-DE" sz="1700" dirty="0">
                <a:latin typeface="Arial" panose="020B0604020202020204" pitchFamily="34" charset="0"/>
                <a:cs typeface="Arial" panose="020B0604020202020204" pitchFamily="34" charset="0"/>
              </a:rPr>
              <a:t>, A. (2017)</a:t>
            </a:r>
          </a:p>
          <a:p>
            <a:pPr marL="0" indent="0">
              <a:buNone/>
            </a:pPr>
            <a:endParaRPr lang="de-DE" dirty="0"/>
          </a:p>
        </p:txBody>
      </p:sp>
      <p:sp>
        <p:nvSpPr>
          <p:cNvPr id="4" name="Titel 1">
            <a:extLst>
              <a:ext uri="{FF2B5EF4-FFF2-40B4-BE49-F238E27FC236}">
                <a16:creationId xmlns:a16="http://schemas.microsoft.com/office/drawing/2014/main" id="{E0D23C3A-3409-C24C-9A1A-F8988260AF88}"/>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Ursache</a:t>
            </a:r>
          </a:p>
        </p:txBody>
      </p:sp>
      <p:sp>
        <p:nvSpPr>
          <p:cNvPr id="2" name="Fußzeilenplatzhalter 1">
            <a:extLst>
              <a:ext uri="{FF2B5EF4-FFF2-40B4-BE49-F238E27FC236}">
                <a16:creationId xmlns:a16="http://schemas.microsoft.com/office/drawing/2014/main" id="{0B33CCD4-317B-BD8A-8A98-14A2A632A7E0}"/>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5DD9C6BB-C638-6C35-47B7-49008F0BF892}"/>
              </a:ext>
            </a:extLst>
          </p:cNvPr>
          <p:cNvSpPr>
            <a:spLocks noGrp="1"/>
          </p:cNvSpPr>
          <p:nvPr>
            <p:ph type="sldNum" sz="quarter" idx="12"/>
          </p:nvPr>
        </p:nvSpPr>
        <p:spPr/>
        <p:txBody>
          <a:bodyPr/>
          <a:lstStyle/>
          <a:p>
            <a:fld id="{389B9A95-A989-47C9-8173-1333E919B897}" type="slidenum">
              <a:rPr lang="de-DE" smtClean="0"/>
              <a:t>21</a:t>
            </a:fld>
            <a:endParaRPr lang="de-DE"/>
          </a:p>
        </p:txBody>
      </p:sp>
      <p:cxnSp>
        <p:nvCxnSpPr>
          <p:cNvPr id="6" name="Gerader Verbinder 5">
            <a:extLst>
              <a:ext uri="{FF2B5EF4-FFF2-40B4-BE49-F238E27FC236}">
                <a16:creationId xmlns:a16="http://schemas.microsoft.com/office/drawing/2014/main" id="{9CAA93D5-610D-E7FB-F4C3-6FF53D19AF4D}"/>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95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98D791-9A6B-A133-7B3A-B9FB38411FD6}"/>
              </a:ext>
            </a:extLst>
          </p:cNvPr>
          <p:cNvSpPr>
            <a:spLocks noGrp="1"/>
          </p:cNvSpPr>
          <p:nvPr>
            <p:ph idx="1"/>
          </p:nvPr>
        </p:nvSpPr>
        <p:spPr>
          <a:xfrm>
            <a:off x="990604" y="1734395"/>
            <a:ext cx="10515600" cy="4351338"/>
          </a:xfrm>
        </p:spPr>
        <p:txBody>
          <a:bodyPr>
            <a:noAutofit/>
          </a:bodyPr>
          <a:lstStyle/>
          <a:p>
            <a:pPr marL="0" indent="0">
              <a:buNone/>
            </a:pPr>
            <a:r>
              <a:rPr lang="de-DE" sz="2200" b="1" u="sng" dirty="0">
                <a:latin typeface="Arial" panose="020B0604020202020204" pitchFamily="34" charset="0"/>
                <a:cs typeface="Arial" panose="020B0604020202020204" pitchFamily="34" charset="0"/>
              </a:rPr>
              <a:t>Gesamtgesellschaftliches Life Event – COVID</a:t>
            </a:r>
            <a:endParaRPr lang="de-DE" sz="2200" dirty="0">
              <a:solidFill>
                <a:srgbClr val="FF0000"/>
              </a:solidFill>
              <a:latin typeface="Arial" panose="020B0604020202020204" pitchFamily="34" charset="0"/>
              <a:cs typeface="Arial" panose="020B0604020202020204" pitchFamily="34" charset="0"/>
            </a:endParaRPr>
          </a:p>
          <a:p>
            <a:pPr lvl="2"/>
            <a:r>
              <a:rPr lang="de-DE" sz="2200" dirty="0">
                <a:latin typeface="Arial" panose="020B0604020202020204" pitchFamily="34" charset="0"/>
                <a:ea typeface="Calibri" panose="020F0502020204030204" pitchFamily="34" charset="0"/>
                <a:cs typeface="Arial" panose="020B0604020202020204" pitchFamily="34" charset="0"/>
              </a:rPr>
              <a:t>niedriger elterlicher Bildung (sozioökonomischer Status)</a:t>
            </a:r>
          </a:p>
          <a:p>
            <a:pPr lvl="2"/>
            <a:r>
              <a:rPr lang="de-DE" sz="2200" dirty="0">
                <a:latin typeface="Arial" panose="020B0604020202020204" pitchFamily="34" charset="0"/>
                <a:ea typeface="Calibri" panose="020F0502020204030204" pitchFamily="34" charset="0"/>
                <a:cs typeface="Arial" panose="020B0604020202020204" pitchFamily="34" charset="0"/>
              </a:rPr>
              <a:t>beengten Wohnverhältnissen</a:t>
            </a:r>
          </a:p>
          <a:p>
            <a:pPr lvl="2"/>
            <a:r>
              <a:rPr lang="de-DE" sz="2200" dirty="0">
                <a:latin typeface="Arial" panose="020B0604020202020204" pitchFamily="34" charset="0"/>
                <a:ea typeface="Calibri" panose="020F0502020204030204" pitchFamily="34" charset="0"/>
                <a:cs typeface="Arial" panose="020B0604020202020204" pitchFamily="34" charset="0"/>
              </a:rPr>
              <a:t>Migrationshintergrund</a:t>
            </a:r>
          </a:p>
          <a:p>
            <a:pPr lvl="2"/>
            <a:r>
              <a:rPr lang="de-DE" sz="2200" dirty="0">
                <a:latin typeface="Arial" panose="020B0604020202020204" pitchFamily="34" charset="0"/>
                <a:ea typeface="Calibri" panose="020F0502020204030204" pitchFamily="34" charset="0"/>
                <a:cs typeface="Arial" panose="020B0604020202020204" pitchFamily="34" charset="0"/>
              </a:rPr>
              <a:t>psychischen Problemen der Eltern</a:t>
            </a:r>
          </a:p>
          <a:p>
            <a:pPr lvl="2"/>
            <a:endParaRPr lang="de-DE" sz="22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de-DE" sz="2200" b="1" u="sng" dirty="0">
                <a:latin typeface="Arial" panose="020B0604020202020204" pitchFamily="34" charset="0"/>
                <a:cs typeface="Arial" panose="020B0604020202020204" pitchFamily="34" charset="0"/>
              </a:rPr>
              <a:t>Verbesserte Versorgungsstruktur (Zugänglichkeit, Sensibilität)</a:t>
            </a:r>
          </a:p>
          <a:p>
            <a:pPr lvl="1"/>
            <a:r>
              <a:rPr lang="de-DE" sz="2200" dirty="0">
                <a:latin typeface="Arial" panose="020B0604020202020204" pitchFamily="34" charset="0"/>
                <a:cs typeface="Arial" panose="020B0604020202020204" pitchFamily="34" charset="0"/>
              </a:rPr>
              <a:t>Gesund aus der Krise</a:t>
            </a:r>
          </a:p>
          <a:p>
            <a:pPr lvl="1"/>
            <a:r>
              <a:rPr lang="de-DE" sz="2200" dirty="0">
                <a:latin typeface="Arial" panose="020B0604020202020204" pitchFamily="34" charset="0"/>
                <a:cs typeface="Arial" panose="020B0604020202020204" pitchFamily="34" charset="0"/>
              </a:rPr>
              <a:t>Neue Medien: BSP Suizidpräventions-Kampagne </a:t>
            </a:r>
            <a:r>
              <a:rPr lang="de-DE" sz="2200" dirty="0">
                <a:latin typeface="Arial" panose="020B0604020202020204" pitchFamily="34" charset="0"/>
                <a:cs typeface="Arial" panose="020B0604020202020204" pitchFamily="34" charset="0"/>
                <a:hlinkClick r:id="rId3"/>
              </a:rPr>
              <a:t>„Du bist mir wichtig“</a:t>
            </a:r>
            <a:r>
              <a:rPr lang="de-DE" sz="2200" dirty="0">
                <a:latin typeface="Arial" panose="020B0604020202020204" pitchFamily="34" charset="0"/>
                <a:cs typeface="Arial" panose="020B0604020202020204" pitchFamily="34" charset="0"/>
              </a:rPr>
              <a:t> der </a:t>
            </a:r>
            <a:r>
              <a:rPr lang="de-DE" sz="2200" i="1" dirty="0">
                <a:latin typeface="Arial" panose="020B0604020202020204" pitchFamily="34" charset="0"/>
                <a:cs typeface="Arial" panose="020B0604020202020204" pitchFamily="34" charset="0"/>
              </a:rPr>
              <a:t>Caritas</a:t>
            </a:r>
            <a:r>
              <a:rPr lang="de-DE" sz="2200" dirty="0">
                <a:latin typeface="Arial" panose="020B0604020202020204" pitchFamily="34" charset="0"/>
                <a:cs typeface="Arial" panose="020B0604020202020204" pitchFamily="34" charset="0"/>
              </a:rPr>
              <a:t> erreichte auf </a:t>
            </a:r>
            <a:r>
              <a:rPr lang="de-DE" sz="2200" i="1" dirty="0" err="1">
                <a:latin typeface="Arial" panose="020B0604020202020204" pitchFamily="34" charset="0"/>
                <a:cs typeface="Arial" panose="020B0604020202020204" pitchFamily="34" charset="0"/>
              </a:rPr>
              <a:t>TikTok</a:t>
            </a:r>
            <a:r>
              <a:rPr lang="de-DE" sz="2200" dirty="0">
                <a:latin typeface="Arial" panose="020B0604020202020204" pitchFamily="34" charset="0"/>
                <a:cs typeface="Arial" panose="020B0604020202020204" pitchFamily="34" charset="0"/>
              </a:rPr>
              <a:t> und </a:t>
            </a:r>
            <a:r>
              <a:rPr lang="de-DE" sz="2200" i="1" dirty="0">
                <a:latin typeface="Arial" panose="020B0604020202020204" pitchFamily="34" charset="0"/>
                <a:cs typeface="Arial" panose="020B0604020202020204" pitchFamily="34" charset="0"/>
              </a:rPr>
              <a:t>Instagram</a:t>
            </a:r>
            <a:r>
              <a:rPr lang="de-DE" sz="2200" dirty="0">
                <a:latin typeface="Arial" panose="020B0604020202020204" pitchFamily="34" charset="0"/>
                <a:cs typeface="Arial" panose="020B0604020202020204" pitchFamily="34" charset="0"/>
              </a:rPr>
              <a:t> beispielsweise ein Millionenpublikum</a:t>
            </a:r>
          </a:p>
          <a:p>
            <a:pPr lvl="1"/>
            <a:r>
              <a:rPr lang="de-DE" sz="2200" dirty="0">
                <a:latin typeface="Arial" panose="020B0604020202020204" pitchFamily="34" charset="0"/>
                <a:cs typeface="Arial" panose="020B0604020202020204" pitchFamily="34" charset="0"/>
              </a:rPr>
              <a:t>…</a:t>
            </a: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32621682-76AE-207F-9F56-7578680E094F}"/>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A56396F2-926F-5BB7-8C42-3E36FD7604AD}"/>
              </a:ext>
            </a:extLst>
          </p:cNvPr>
          <p:cNvSpPr>
            <a:spLocks noGrp="1"/>
          </p:cNvSpPr>
          <p:nvPr>
            <p:ph type="sldNum" sz="quarter" idx="12"/>
          </p:nvPr>
        </p:nvSpPr>
        <p:spPr/>
        <p:txBody>
          <a:bodyPr/>
          <a:lstStyle/>
          <a:p>
            <a:fld id="{389B9A95-A989-47C9-8173-1333E919B897}" type="slidenum">
              <a:rPr lang="de-DE" smtClean="0"/>
              <a:t>22</a:t>
            </a:fld>
            <a:endParaRPr lang="de-DE"/>
          </a:p>
        </p:txBody>
      </p:sp>
      <p:cxnSp>
        <p:nvCxnSpPr>
          <p:cNvPr id="6" name="Gerader Verbinder 5">
            <a:extLst>
              <a:ext uri="{FF2B5EF4-FFF2-40B4-BE49-F238E27FC236}">
                <a16:creationId xmlns:a16="http://schemas.microsoft.com/office/drawing/2014/main" id="{BC16311A-DD56-F29D-511D-BC9719471EA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DA23547C-09C4-EAC7-AB71-E8712431F77D}"/>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Ursache</a:t>
            </a:r>
          </a:p>
        </p:txBody>
      </p:sp>
    </p:spTree>
    <p:extLst>
      <p:ext uri="{BB962C8B-B14F-4D97-AF65-F5344CB8AC3E}">
        <p14:creationId xmlns:p14="http://schemas.microsoft.com/office/powerpoint/2010/main" val="195487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C98D791-9A6B-A133-7B3A-B9FB38411FD6}"/>
              </a:ext>
            </a:extLst>
          </p:cNvPr>
          <p:cNvSpPr>
            <a:spLocks noGrp="1"/>
          </p:cNvSpPr>
          <p:nvPr>
            <p:ph idx="1"/>
          </p:nvPr>
        </p:nvSpPr>
        <p:spPr>
          <a:xfrm>
            <a:off x="990604" y="1654184"/>
            <a:ext cx="10515600" cy="4351338"/>
          </a:xfrm>
        </p:spPr>
        <p:txBody>
          <a:bodyPr>
            <a:normAutofit fontScale="92500" lnSpcReduction="10000"/>
          </a:bodyPr>
          <a:lstStyle/>
          <a:p>
            <a:pPr marL="0" indent="0">
              <a:buNone/>
            </a:pPr>
            <a:r>
              <a:rPr lang="de-DE" sz="2200" b="1" u="sng" dirty="0">
                <a:latin typeface="Arial" panose="020B0604020202020204" pitchFamily="34" charset="0"/>
                <a:ea typeface="Calibri" panose="020F0502020204030204" pitchFamily="34" charset="0"/>
                <a:cs typeface="Arial" panose="020B0604020202020204" pitchFamily="34" charset="0"/>
              </a:rPr>
              <a:t>Psychiatrische Diagnosekonzepte</a:t>
            </a:r>
            <a:r>
              <a:rPr lang="de-DE" sz="2200" u="sng" dirty="0">
                <a:solidFill>
                  <a:srgbClr val="FF0000"/>
                </a:solidFill>
                <a:latin typeface="Arial" panose="020B0604020202020204" pitchFamily="34" charset="0"/>
                <a:ea typeface="Calibri" panose="020F0502020204030204" pitchFamily="34" charset="0"/>
                <a:cs typeface="Arial" panose="020B0604020202020204" pitchFamily="34" charset="0"/>
              </a:rPr>
              <a:t> </a:t>
            </a:r>
          </a:p>
          <a:p>
            <a:pPr marL="0" indent="0">
              <a:buNone/>
            </a:pPr>
            <a:r>
              <a:rPr lang="de-DE" sz="2200" dirty="0">
                <a:latin typeface="Arial" panose="020B0604020202020204" pitchFamily="34" charset="0"/>
                <a:ea typeface="Calibri" panose="020F0502020204030204" pitchFamily="34" charset="0"/>
                <a:cs typeface="Arial" panose="020B0604020202020204" pitchFamily="34" charset="0"/>
              </a:rPr>
              <a:t>BSP Autismus - Prävalenzzahlen uneinheitlich über Zeit ! </a:t>
            </a:r>
          </a:p>
          <a:p>
            <a:pPr marL="0" indent="0">
              <a:buNone/>
            </a:pPr>
            <a:endParaRPr lang="de-DE" sz="22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lvl="1"/>
            <a:r>
              <a:rPr lang="de-DE" sz="2200" dirty="0">
                <a:latin typeface="Arial" panose="020B0604020202020204" pitchFamily="34" charset="0"/>
                <a:cs typeface="Arial" panose="020B0604020202020204" pitchFamily="34" charset="0"/>
              </a:rPr>
              <a:t>breitere diagnostische Kriterien</a:t>
            </a:r>
          </a:p>
          <a:p>
            <a:pPr lvl="1"/>
            <a:r>
              <a:rPr lang="de-DE" sz="2200" dirty="0">
                <a:latin typeface="Arial" panose="020B0604020202020204" pitchFamily="34" charset="0"/>
                <a:cs typeface="Arial" panose="020B0604020202020204" pitchFamily="34" charset="0"/>
              </a:rPr>
              <a:t>dimensionaler Bewertungsstrategien </a:t>
            </a:r>
          </a:p>
          <a:p>
            <a:pPr lvl="1"/>
            <a:r>
              <a:rPr lang="de-DE" sz="2200" dirty="0">
                <a:latin typeface="Arial" panose="020B0604020202020204" pitchFamily="34" charset="0"/>
                <a:cs typeface="Arial" panose="020B0604020202020204" pitchFamily="34" charset="0"/>
              </a:rPr>
              <a:t>erhöhte Sensibilisierung </a:t>
            </a:r>
          </a:p>
          <a:p>
            <a:pPr lvl="1"/>
            <a:r>
              <a:rPr lang="de-DE" sz="2200" dirty="0">
                <a:latin typeface="Arial" panose="020B0604020202020204" pitchFamily="34" charset="0"/>
                <a:cs typeface="Arial" panose="020B0604020202020204" pitchFamily="34" charset="0"/>
              </a:rPr>
              <a:t>Verknüpfung von Dienstleistungen mit der Diagnose </a:t>
            </a:r>
          </a:p>
          <a:p>
            <a:pPr lvl="1"/>
            <a:r>
              <a:rPr lang="de-DE" sz="2200" dirty="0">
                <a:latin typeface="Arial" panose="020B0604020202020204" pitchFamily="34" charset="0"/>
                <a:cs typeface="Arial" panose="020B0604020202020204" pitchFamily="34" charset="0"/>
              </a:rPr>
              <a:t>Einbeziehung von leichteren neurologischen Abweichungen, die an die Normalität grenzen (</a:t>
            </a:r>
            <a:r>
              <a:rPr lang="de-DE" sz="2200" dirty="0" err="1">
                <a:latin typeface="Arial" panose="020B0604020202020204" pitchFamily="34" charset="0"/>
                <a:cs typeface="Arial" panose="020B0604020202020204" pitchFamily="34" charset="0"/>
              </a:rPr>
              <a:t>Asperger</a:t>
            </a:r>
            <a:r>
              <a:rPr lang="de-DE" sz="2200" dirty="0">
                <a:latin typeface="Arial" panose="020B0604020202020204" pitchFamily="34" charset="0"/>
                <a:cs typeface="Arial" panose="020B0604020202020204" pitchFamily="34" charset="0"/>
              </a:rPr>
              <a:t>)</a:t>
            </a:r>
          </a:p>
          <a:p>
            <a:pPr lvl="1"/>
            <a:r>
              <a:rPr lang="de-DE" sz="2200" dirty="0">
                <a:latin typeface="Arial" panose="020B0604020202020204" pitchFamily="34" charset="0"/>
                <a:cs typeface="Arial" panose="020B0604020202020204" pitchFamily="34" charset="0"/>
              </a:rPr>
              <a:t>High </a:t>
            </a:r>
            <a:r>
              <a:rPr lang="de-DE" sz="2200" dirty="0" err="1">
                <a:latin typeface="Arial" panose="020B0604020202020204" pitchFamily="34" charset="0"/>
                <a:cs typeface="Arial" panose="020B0604020202020204" pitchFamily="34" charset="0"/>
              </a:rPr>
              <a:t>Functioning</a:t>
            </a:r>
            <a:r>
              <a:rPr lang="de-DE" sz="2200" dirty="0">
                <a:latin typeface="Arial" panose="020B0604020202020204" pitchFamily="34" charset="0"/>
                <a:cs typeface="Arial" panose="020B0604020202020204" pitchFamily="34" charset="0"/>
              </a:rPr>
              <a:t>, weiblicher Autismus  …</a:t>
            </a:r>
          </a:p>
          <a:p>
            <a:pPr marL="457201" lvl="1" indent="0">
              <a:buNone/>
            </a:pPr>
            <a:endParaRPr lang="en-GB" sz="2200" dirty="0">
              <a:latin typeface="Arial" panose="020B0604020202020204" pitchFamily="34" charset="0"/>
              <a:ea typeface="Calibri" panose="020F0502020204030204" pitchFamily="34" charset="0"/>
              <a:cs typeface="Arial" panose="020B0604020202020204" pitchFamily="34" charset="0"/>
            </a:endParaRPr>
          </a:p>
          <a:p>
            <a:pPr marL="457201" lvl="1" indent="0">
              <a:buNone/>
            </a:pPr>
            <a:endParaRPr lang="en-GB" sz="17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latin typeface="Arial" panose="020B0604020202020204" pitchFamily="34" charset="0"/>
                <a:ea typeface="Calibri" panose="020F0502020204030204" pitchFamily="34" charset="0"/>
                <a:cs typeface="Arial" panose="020B0604020202020204" pitchFamily="34" charset="0"/>
              </a:rPr>
              <a:t>Graf WD. Et al (2017)</a:t>
            </a:r>
            <a:endParaRPr lang="de-DE" sz="1800" dirty="0">
              <a:latin typeface="Arial" panose="020B0604020202020204" pitchFamily="34" charset="0"/>
              <a:cs typeface="Arial" panose="020B0604020202020204" pitchFamily="34" charset="0"/>
            </a:endParaRP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A45A5B3-4629-86B8-A4C0-230A125519C6}"/>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7D647C59-751C-FF91-8437-659F5F14A229}"/>
              </a:ext>
            </a:extLst>
          </p:cNvPr>
          <p:cNvSpPr>
            <a:spLocks noGrp="1"/>
          </p:cNvSpPr>
          <p:nvPr>
            <p:ph type="sldNum" sz="quarter" idx="12"/>
          </p:nvPr>
        </p:nvSpPr>
        <p:spPr/>
        <p:txBody>
          <a:bodyPr/>
          <a:lstStyle/>
          <a:p>
            <a:fld id="{389B9A95-A989-47C9-8173-1333E919B897}" type="slidenum">
              <a:rPr lang="de-DE" smtClean="0"/>
              <a:t>23</a:t>
            </a:fld>
            <a:endParaRPr lang="de-DE"/>
          </a:p>
        </p:txBody>
      </p:sp>
      <p:cxnSp>
        <p:nvCxnSpPr>
          <p:cNvPr id="6" name="Gerader Verbinder 5">
            <a:extLst>
              <a:ext uri="{FF2B5EF4-FFF2-40B4-BE49-F238E27FC236}">
                <a16:creationId xmlns:a16="http://schemas.microsoft.com/office/drawing/2014/main" id="{4376DCDE-7A78-BF22-FBB6-3C8FAB772E6E}"/>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D6DF9DB0-8EFF-C2E1-243D-638E80F5B464}"/>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Ursache</a:t>
            </a:r>
          </a:p>
        </p:txBody>
      </p:sp>
    </p:spTree>
    <p:extLst>
      <p:ext uri="{BB962C8B-B14F-4D97-AF65-F5344CB8AC3E}">
        <p14:creationId xmlns:p14="http://schemas.microsoft.com/office/powerpoint/2010/main" val="25019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C24BDA-0580-71DC-A3E1-317B970749F5}"/>
              </a:ext>
            </a:extLst>
          </p:cNvPr>
          <p:cNvSpPr>
            <a:spLocks noGrp="1"/>
          </p:cNvSpPr>
          <p:nvPr>
            <p:ph idx="1"/>
          </p:nvPr>
        </p:nvSpPr>
        <p:spPr>
          <a:xfrm>
            <a:off x="990604" y="1639891"/>
            <a:ext cx="10515600" cy="4351339"/>
          </a:xfrm>
        </p:spPr>
        <p:txBody>
          <a:bodyPr>
            <a:normAutofit/>
          </a:bodyPr>
          <a:lstStyle/>
          <a:p>
            <a:pPr marL="0" indent="0">
              <a:lnSpc>
                <a:spcPct val="107000"/>
              </a:lnSpc>
              <a:spcAft>
                <a:spcPts val="800"/>
              </a:spcAft>
              <a:buNone/>
            </a:pPr>
            <a:r>
              <a:rPr lang="de-DE" sz="2200" b="1" u="sng" dirty="0">
                <a:latin typeface="Arial" panose="020B0604020202020204" pitchFamily="34" charset="0"/>
                <a:ea typeface="Calibri" panose="020F0502020204030204" pitchFamily="34" charset="0"/>
                <a:cs typeface="Arial" panose="020B0604020202020204" pitchFamily="34" charset="0"/>
              </a:rPr>
              <a:t>Psychiatrische Diagnosekonzepte </a:t>
            </a:r>
            <a:endParaRPr lang="de-DE" sz="2200" b="1" u="sng" dirty="0">
              <a:latin typeface="Arial" panose="020B0604020202020204" pitchFamily="34" charset="0"/>
              <a:cs typeface="Arial" panose="020B0604020202020204" pitchFamily="34" charset="0"/>
            </a:endParaRPr>
          </a:p>
          <a:p>
            <a:pPr marL="0" indent="0">
              <a:lnSpc>
                <a:spcPct val="107000"/>
              </a:lnSpc>
              <a:spcAft>
                <a:spcPts val="800"/>
              </a:spcAft>
              <a:buNone/>
            </a:pPr>
            <a:r>
              <a:rPr lang="de-DE" sz="2200" dirty="0">
                <a:latin typeface="Arial" panose="020B0604020202020204" pitchFamily="34" charset="0"/>
                <a:cs typeface="Arial" panose="020B0604020202020204" pitchFamily="34" charset="0"/>
              </a:rPr>
              <a:t>BSP Bipolar-Affektive Störung</a:t>
            </a:r>
          </a:p>
          <a:p>
            <a:pPr>
              <a:lnSpc>
                <a:spcPct val="107000"/>
              </a:lnSpc>
              <a:spcAft>
                <a:spcPts val="800"/>
              </a:spcAft>
            </a:pPr>
            <a:r>
              <a:rPr lang="de-DE" sz="2200" dirty="0">
                <a:latin typeface="Arial" panose="020B0604020202020204" pitchFamily="34" charset="0"/>
                <a:ea typeface="Calibri" panose="020F0502020204030204" pitchFamily="34" charset="0"/>
                <a:cs typeface="Arial" panose="020B0604020202020204" pitchFamily="34" charset="0"/>
              </a:rPr>
              <a:t>explodiert in USA (exklusiv) seit 1990 – </a:t>
            </a:r>
            <a:r>
              <a:rPr lang="de-DE" sz="2200" dirty="0" err="1">
                <a:latin typeface="Arial" panose="020B0604020202020204" pitchFamily="34" charset="0"/>
                <a:ea typeface="Calibri" panose="020F0502020204030204" pitchFamily="34" charset="0"/>
                <a:cs typeface="Arial" panose="020B0604020202020204" pitchFamily="34" charset="0"/>
              </a:rPr>
              <a:t>broad</a:t>
            </a:r>
            <a:r>
              <a:rPr lang="de-DE" sz="2200" dirty="0">
                <a:latin typeface="Arial" panose="020B0604020202020204" pitchFamily="34" charset="0"/>
                <a:ea typeface="Calibri" panose="020F0502020204030204" pitchFamily="34" charset="0"/>
                <a:cs typeface="Arial" panose="020B0604020202020204" pitchFamily="34" charset="0"/>
              </a:rPr>
              <a:t> </a:t>
            </a:r>
            <a:r>
              <a:rPr lang="de-DE" sz="2200" dirty="0" err="1">
                <a:latin typeface="Arial" panose="020B0604020202020204" pitchFamily="34" charset="0"/>
                <a:ea typeface="Calibri" panose="020F0502020204030204" pitchFamily="34" charset="0"/>
                <a:cs typeface="Arial" panose="020B0604020202020204" pitchFamily="34" charset="0"/>
              </a:rPr>
              <a:t>phenotyp</a:t>
            </a:r>
            <a:r>
              <a:rPr lang="de-DE" sz="2200" dirty="0">
                <a:latin typeface="Arial" panose="020B0604020202020204" pitchFamily="34" charset="0"/>
                <a:ea typeface="Calibri" panose="020F0502020204030204" pitchFamily="34" charset="0"/>
                <a:cs typeface="Arial" panose="020B0604020202020204" pitchFamily="34" charset="0"/>
              </a:rPr>
              <a:t> </a:t>
            </a:r>
            <a:r>
              <a:rPr lang="de-DE" sz="2200" b="1" dirty="0">
                <a:latin typeface="Arial" panose="020B0604020202020204" pitchFamily="34" charset="0"/>
                <a:ea typeface="Calibri" panose="020F0502020204030204" pitchFamily="34" charset="0"/>
                <a:cs typeface="Arial" panose="020B0604020202020204" pitchFamily="34" charset="0"/>
              </a:rPr>
              <a:t>(Änderung diagnostischer Kriterien) </a:t>
            </a:r>
            <a:r>
              <a:rPr lang="de-DE" sz="2200" dirty="0">
                <a:latin typeface="Arial" panose="020B0604020202020204" pitchFamily="34" charset="0"/>
                <a:ea typeface="Calibri" panose="020F0502020204030204" pitchFamily="34" charset="0"/>
                <a:cs typeface="Arial" panose="020B0604020202020204" pitchFamily="34" charset="0"/>
              </a:rPr>
              <a:t>[2]</a:t>
            </a:r>
          </a:p>
          <a:p>
            <a:pPr>
              <a:lnSpc>
                <a:spcPct val="107000"/>
              </a:lnSpc>
              <a:spcAft>
                <a:spcPts val="800"/>
              </a:spcAft>
            </a:pPr>
            <a:r>
              <a:rPr lang="de-DE" sz="2200" b="1" dirty="0">
                <a:latin typeface="Arial" panose="020B0604020202020204" pitchFamily="34" charset="0"/>
                <a:ea typeface="Calibri" panose="020F0502020204030204" pitchFamily="34" charset="0"/>
                <a:cs typeface="Arial" panose="020B0604020202020204" pitchFamily="34" charset="0"/>
              </a:rPr>
              <a:t>klinischen Mischbild </a:t>
            </a:r>
            <a:r>
              <a:rPr lang="de-DE" sz="2200" dirty="0">
                <a:latin typeface="Arial" panose="020B0604020202020204" pitchFamily="34" charset="0"/>
                <a:ea typeface="Calibri" panose="020F0502020204030204" pitchFamily="34" charset="0"/>
                <a:cs typeface="Arial" panose="020B0604020202020204" pitchFamily="34" charset="0"/>
              </a:rPr>
              <a:t>aus Affektschwankungen, Gereiztheit und aggressivem Verhalten ohne distinkte Episoden als „bipolar“. [5]</a:t>
            </a:r>
          </a:p>
          <a:p>
            <a:pPr>
              <a:lnSpc>
                <a:spcPct val="107000"/>
              </a:lnSpc>
              <a:spcAft>
                <a:spcPts val="800"/>
              </a:spcAft>
            </a:pPr>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Reaktion darauf </a:t>
            </a:r>
            <a:r>
              <a:rPr lang="en-GB" sz="2200" dirty="0">
                <a:latin typeface="Arial" panose="020B0604020202020204" pitchFamily="34" charset="0"/>
                <a:ea typeface="Calibri" panose="020F0502020204030204" pitchFamily="34" charset="0"/>
                <a:cs typeface="Arial" panose="020B0604020202020204" pitchFamily="34" charset="0"/>
              </a:rPr>
              <a:t>SMD („Severe Mood Dysregulation“) </a:t>
            </a:r>
            <a:r>
              <a:rPr lang="en-GB" sz="2200" dirty="0" err="1">
                <a:latin typeface="Arial" panose="020B0604020202020204" pitchFamily="34" charset="0"/>
                <a:ea typeface="Calibri" panose="020F0502020204030204" pitchFamily="34" charset="0"/>
                <a:cs typeface="Arial" panose="020B0604020202020204" pitchFamily="34" charset="0"/>
              </a:rPr>
              <a:t>oder</a:t>
            </a:r>
            <a:r>
              <a:rPr lang="en-GB" sz="2200" dirty="0">
                <a:latin typeface="Arial" panose="020B0604020202020204" pitchFamily="34" charset="0"/>
                <a:ea typeface="Calibri" panose="020F0502020204030204" pitchFamily="34" charset="0"/>
                <a:cs typeface="Arial" panose="020B0604020202020204" pitchFamily="34" charset="0"/>
              </a:rPr>
              <a:t> DMDD (Disruptive Mood Dysregulation Disorder) </a:t>
            </a:r>
            <a:r>
              <a:rPr lang="de-DE" sz="2200" dirty="0">
                <a:latin typeface="Arial" panose="020B0604020202020204" pitchFamily="34" charset="0"/>
                <a:ea typeface="Calibri" panose="020F0502020204030204" pitchFamily="34" charset="0"/>
                <a:cs typeface="Arial" panose="020B0604020202020204" pitchFamily="34" charset="0"/>
              </a:rPr>
              <a:t>[2]</a:t>
            </a:r>
          </a:p>
          <a:p>
            <a:pPr>
              <a:lnSpc>
                <a:spcPct val="107000"/>
              </a:lnSpc>
              <a:spcAft>
                <a:spcPts val="800"/>
              </a:spcAft>
            </a:pPr>
            <a:endParaRPr lang="de-DE" sz="2200" dirty="0">
              <a:latin typeface="Arial" panose="020B0604020202020204" pitchFamily="34" charset="0"/>
              <a:cs typeface="Arial" panose="020B0604020202020204" pitchFamily="34" charset="0"/>
            </a:endParaRPr>
          </a:p>
        </p:txBody>
      </p:sp>
      <p:sp>
        <p:nvSpPr>
          <p:cNvPr id="2" name="Fußzeilenplatzhalter 1">
            <a:extLst>
              <a:ext uri="{FF2B5EF4-FFF2-40B4-BE49-F238E27FC236}">
                <a16:creationId xmlns:a16="http://schemas.microsoft.com/office/drawing/2014/main" id="{15831F1B-C073-62B4-E2B4-304253E93A5A}"/>
              </a:ext>
            </a:extLst>
          </p:cNvPr>
          <p:cNvSpPr>
            <a:spLocks noGrp="1"/>
          </p:cNvSpPr>
          <p:nvPr>
            <p:ph type="ftr" sz="quarter" idx="11"/>
          </p:nvPr>
        </p:nvSpPr>
        <p:spPr/>
        <p:txBody>
          <a:bodyPr/>
          <a:lstStyle/>
          <a:p>
            <a:r>
              <a:rPr lang="de-DE"/>
              <a:t>Landesklinikum Mauer Kinder- und Jugendpsychiatrie und Psychosomatik</a:t>
            </a:r>
          </a:p>
        </p:txBody>
      </p:sp>
      <p:sp>
        <p:nvSpPr>
          <p:cNvPr id="4" name="Foliennummernplatzhalter 3">
            <a:extLst>
              <a:ext uri="{FF2B5EF4-FFF2-40B4-BE49-F238E27FC236}">
                <a16:creationId xmlns:a16="http://schemas.microsoft.com/office/drawing/2014/main" id="{84921353-7265-1EC1-EF2A-B399677E0429}"/>
              </a:ext>
            </a:extLst>
          </p:cNvPr>
          <p:cNvSpPr>
            <a:spLocks noGrp="1"/>
          </p:cNvSpPr>
          <p:nvPr>
            <p:ph type="sldNum" sz="quarter" idx="12"/>
          </p:nvPr>
        </p:nvSpPr>
        <p:spPr/>
        <p:txBody>
          <a:bodyPr/>
          <a:lstStyle/>
          <a:p>
            <a:fld id="{389B9A95-A989-47C9-8173-1333E919B897}" type="slidenum">
              <a:rPr lang="de-DE" smtClean="0"/>
              <a:t>24</a:t>
            </a:fld>
            <a:endParaRPr lang="de-DE"/>
          </a:p>
        </p:txBody>
      </p:sp>
      <p:cxnSp>
        <p:nvCxnSpPr>
          <p:cNvPr id="5" name="Gerader Verbinder 4">
            <a:extLst>
              <a:ext uri="{FF2B5EF4-FFF2-40B4-BE49-F238E27FC236}">
                <a16:creationId xmlns:a16="http://schemas.microsoft.com/office/drawing/2014/main" id="{C0163E1A-A6F4-7BB4-E30A-81367E08FA4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el 1">
            <a:extLst>
              <a:ext uri="{FF2B5EF4-FFF2-40B4-BE49-F238E27FC236}">
                <a16:creationId xmlns:a16="http://schemas.microsoft.com/office/drawing/2014/main" id="{C5C35ED9-E345-1BF5-0582-10FBB0E845AB}"/>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Ursache</a:t>
            </a:r>
          </a:p>
        </p:txBody>
      </p:sp>
    </p:spTree>
    <p:extLst>
      <p:ext uri="{BB962C8B-B14F-4D97-AF65-F5344CB8AC3E}">
        <p14:creationId xmlns:p14="http://schemas.microsoft.com/office/powerpoint/2010/main" val="14712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EEB66-C08A-4F14-A5D6-537E7FF2FBD6}"/>
              </a:ext>
            </a:extLst>
          </p:cNvPr>
          <p:cNvSpPr>
            <a:spLocks noGrp="1"/>
          </p:cNvSpPr>
          <p:nvPr>
            <p:ph type="title"/>
          </p:nvPr>
        </p:nvSpPr>
        <p:spPr>
          <a:xfrm>
            <a:off x="838204" y="4835529"/>
            <a:ext cx="10515600" cy="1325563"/>
          </a:xfrm>
        </p:spPr>
        <p:txBody>
          <a:bodyPr/>
          <a:lstStyle/>
          <a:p>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6D5DDC9A-C495-1F54-0C1E-E311D1521CFD}"/>
              </a:ext>
            </a:extLst>
          </p:cNvPr>
          <p:cNvSpPr>
            <a:spLocks noGrp="1"/>
          </p:cNvSpPr>
          <p:nvPr>
            <p:ph idx="1"/>
          </p:nvPr>
        </p:nvSpPr>
        <p:spPr>
          <a:xfrm>
            <a:off x="990604" y="2022471"/>
            <a:ext cx="10515600" cy="4351339"/>
          </a:xfrm>
        </p:spPr>
        <p:txBody>
          <a:bodyPr>
            <a:normAutofit/>
          </a:bodyPr>
          <a:lstStyle/>
          <a:p>
            <a:pPr marL="0" indent="0">
              <a:lnSpc>
                <a:spcPct val="107000"/>
              </a:lnSpc>
              <a:spcAft>
                <a:spcPts val="800"/>
              </a:spcAft>
              <a:buNone/>
            </a:pPr>
            <a:r>
              <a:rPr lang="de-DE" sz="2200" b="1" u="sng" dirty="0">
                <a:latin typeface="Arial" panose="020B0604020202020204" pitchFamily="34" charset="0"/>
                <a:ea typeface="Calibri" panose="020F0502020204030204" pitchFamily="34" charset="0"/>
                <a:cs typeface="Arial" panose="020B0604020202020204" pitchFamily="34" charset="0"/>
              </a:rPr>
              <a:t>Psychiatrische Diagnosekonzepte </a:t>
            </a:r>
          </a:p>
          <a:p>
            <a:pPr marL="0" indent="0">
              <a:lnSpc>
                <a:spcPct val="107000"/>
              </a:lnSpc>
              <a:spcAft>
                <a:spcPts val="800"/>
              </a:spcAft>
              <a:buNone/>
            </a:pPr>
            <a:r>
              <a:rPr lang="de-DE" sz="2200" dirty="0" err="1">
                <a:latin typeface="Arial" panose="020B0604020202020204" pitchFamily="34" charset="0"/>
                <a:cs typeface="Arial" panose="020B0604020202020204" pitchFamily="34" charset="0"/>
              </a:rPr>
              <a:t>Borderline</a:t>
            </a:r>
            <a:r>
              <a:rPr lang="de-DE" sz="2200" dirty="0">
                <a:latin typeface="Arial" panose="020B0604020202020204" pitchFamily="34" charset="0"/>
                <a:cs typeface="Arial" panose="020B0604020202020204" pitchFamily="34" charset="0"/>
              </a:rPr>
              <a:t> – Persönlichkeitsstörung</a:t>
            </a:r>
            <a:endParaRPr lang="de-DE" sz="22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de-DE" sz="2200" dirty="0">
                <a:latin typeface="Arial" panose="020B0604020202020204" pitchFamily="34" charset="0"/>
                <a:ea typeface="Calibri" panose="020F0502020204030204" pitchFamily="34" charset="0"/>
                <a:cs typeface="Arial" panose="020B0604020202020204" pitchFamily="34" charset="0"/>
              </a:rPr>
              <a:t>DSM-5: </a:t>
            </a:r>
            <a:r>
              <a:rPr lang="de-DE" sz="2200" b="1" dirty="0">
                <a:latin typeface="Arial" panose="020B0604020202020204" pitchFamily="34" charset="0"/>
                <a:ea typeface="Calibri" panose="020F0502020204030204" pitchFamily="34" charset="0"/>
                <a:cs typeface="Arial" panose="020B0604020202020204" pitchFamily="34" charset="0"/>
              </a:rPr>
              <a:t>Altersbeschränkung aufgehoben </a:t>
            </a:r>
            <a:r>
              <a:rPr lang="de-DE" sz="2200" dirty="0">
                <a:latin typeface="Arial" panose="020B0604020202020204" pitchFamily="34" charset="0"/>
                <a:ea typeface="Calibri" panose="020F0502020204030204" pitchFamily="34" charset="0"/>
                <a:cs typeface="Arial" panose="020B0604020202020204" pitchFamily="34" charset="0"/>
              </a:rPr>
              <a:t>[2]</a:t>
            </a:r>
          </a:p>
          <a:p>
            <a:pPr lvl="1">
              <a:lnSpc>
                <a:spcPct val="107000"/>
              </a:lnSpc>
              <a:spcAft>
                <a:spcPts val="800"/>
              </a:spcAft>
            </a:pPr>
            <a:r>
              <a:rPr lang="de-DE" sz="2200" dirty="0">
                <a:latin typeface="Arial" panose="020B0604020202020204" pitchFamily="34" charset="0"/>
                <a:ea typeface="Calibri" panose="020F0502020204030204" pitchFamily="34" charset="0"/>
                <a:cs typeface="Arial" panose="020B0604020202020204" pitchFamily="34" charset="0"/>
              </a:rPr>
              <a:t>10 % aller ambulanten und bis zu 50 % aller stationären Patienten in kinder- und jugendpsychiatrischen Settings erhalten diese Diagnose (Deutschland) [9]</a:t>
            </a:r>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EED8E24-004E-BE61-0E0A-7790C270836B}"/>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3A9A873E-8C6B-7E41-77B8-F712A487ED63}"/>
              </a:ext>
            </a:extLst>
          </p:cNvPr>
          <p:cNvSpPr>
            <a:spLocks noGrp="1"/>
          </p:cNvSpPr>
          <p:nvPr>
            <p:ph type="sldNum" sz="quarter" idx="12"/>
          </p:nvPr>
        </p:nvSpPr>
        <p:spPr/>
        <p:txBody>
          <a:bodyPr/>
          <a:lstStyle/>
          <a:p>
            <a:fld id="{389B9A95-A989-47C9-8173-1333E919B897}" type="slidenum">
              <a:rPr lang="de-DE" smtClean="0"/>
              <a:t>25</a:t>
            </a:fld>
            <a:endParaRPr lang="de-DE"/>
          </a:p>
        </p:txBody>
      </p:sp>
      <p:cxnSp>
        <p:nvCxnSpPr>
          <p:cNvPr id="7" name="Gerader Verbinder 6">
            <a:extLst>
              <a:ext uri="{FF2B5EF4-FFF2-40B4-BE49-F238E27FC236}">
                <a16:creationId xmlns:a16="http://schemas.microsoft.com/office/drawing/2014/main" id="{CD361C9A-F5F1-BF0F-9C23-3949851E58EA}"/>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78D45774-3E9F-79CF-8882-C3011C955C76}"/>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Ursache</a:t>
            </a:r>
          </a:p>
        </p:txBody>
      </p:sp>
    </p:spTree>
    <p:extLst>
      <p:ext uri="{BB962C8B-B14F-4D97-AF65-F5344CB8AC3E}">
        <p14:creationId xmlns:p14="http://schemas.microsoft.com/office/powerpoint/2010/main" val="425094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EEB66-C08A-4F14-A5D6-537E7FF2FBD6}"/>
              </a:ext>
            </a:extLst>
          </p:cNvPr>
          <p:cNvSpPr>
            <a:spLocks noGrp="1"/>
          </p:cNvSpPr>
          <p:nvPr>
            <p:ph type="title"/>
          </p:nvPr>
        </p:nvSpPr>
        <p:spPr>
          <a:xfrm>
            <a:off x="838204" y="4835529"/>
            <a:ext cx="10515600" cy="1325563"/>
          </a:xfrm>
        </p:spPr>
        <p:txBody>
          <a:bodyPr/>
          <a:lstStyle/>
          <a:p>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6D5DDC9A-C495-1F54-0C1E-E311D1521CFD}"/>
              </a:ext>
            </a:extLst>
          </p:cNvPr>
          <p:cNvSpPr>
            <a:spLocks noGrp="1"/>
          </p:cNvSpPr>
          <p:nvPr>
            <p:ph idx="1"/>
          </p:nvPr>
        </p:nvSpPr>
        <p:spPr>
          <a:xfrm>
            <a:off x="1143004" y="1984378"/>
            <a:ext cx="10515600" cy="4351339"/>
          </a:xfrm>
        </p:spPr>
        <p:txBody>
          <a:bodyPr>
            <a:normAutofit/>
          </a:bodyPr>
          <a:lstStyle/>
          <a:p>
            <a:pPr marL="0" indent="0">
              <a:lnSpc>
                <a:spcPct val="107000"/>
              </a:lnSpc>
              <a:spcAft>
                <a:spcPts val="800"/>
              </a:spcAft>
              <a:buNone/>
            </a:pPr>
            <a:r>
              <a:rPr lang="de-DE" sz="2200" b="1" dirty="0">
                <a:latin typeface="Arial" panose="020B0604020202020204" pitchFamily="34" charset="0"/>
                <a:ea typeface="Calibri" panose="020F0502020204030204" pitchFamily="34" charset="0"/>
                <a:cs typeface="Arial" panose="020B0604020202020204" pitchFamily="34" charset="0"/>
              </a:rPr>
              <a:t>Gesamtgesellschaftliche Veränderungen</a:t>
            </a:r>
          </a:p>
          <a:p>
            <a:pPr lvl="1">
              <a:lnSpc>
                <a:spcPct val="107000"/>
              </a:lnSpc>
              <a:spcAft>
                <a:spcPts val="800"/>
              </a:spcAft>
            </a:pPr>
            <a:r>
              <a:rPr lang="de-DE" sz="2200" b="1" dirty="0">
                <a:latin typeface="Arial" panose="020B0604020202020204" pitchFamily="34" charset="0"/>
                <a:cs typeface="Arial" panose="020B0604020202020204" pitchFamily="34" charset="0"/>
              </a:rPr>
              <a:t>Mediennutzung ! </a:t>
            </a:r>
          </a:p>
          <a:p>
            <a:pPr lvl="1">
              <a:lnSpc>
                <a:spcPct val="107000"/>
              </a:lnSpc>
              <a:spcAft>
                <a:spcPts val="800"/>
              </a:spcAft>
            </a:pPr>
            <a:r>
              <a:rPr lang="de-DE" sz="2200" dirty="0">
                <a:latin typeface="Arial" panose="020B0604020202020204" pitchFamily="34" charset="0"/>
                <a:cs typeface="Arial" panose="020B0604020202020204" pitchFamily="34" charset="0"/>
              </a:rPr>
              <a:t>Zugang zu Drogen</a:t>
            </a:r>
          </a:p>
          <a:p>
            <a:pPr lvl="1">
              <a:lnSpc>
                <a:spcPct val="107000"/>
              </a:lnSpc>
              <a:spcAft>
                <a:spcPts val="800"/>
              </a:spcAft>
            </a:pPr>
            <a:r>
              <a:rPr lang="de-DE" sz="2200" dirty="0">
                <a:latin typeface="Arial" panose="020B0604020202020204" pitchFamily="34" charset="0"/>
                <a:cs typeface="Arial" panose="020B0604020202020204" pitchFamily="34" charset="0"/>
              </a:rPr>
              <a:t>Leistungsdruck in der Schule</a:t>
            </a:r>
          </a:p>
          <a:p>
            <a:pPr lvl="1">
              <a:lnSpc>
                <a:spcPct val="107000"/>
              </a:lnSpc>
              <a:spcAft>
                <a:spcPts val="800"/>
              </a:spcAft>
            </a:pPr>
            <a:r>
              <a:rPr lang="de-DE" sz="2200" b="1" dirty="0">
                <a:latin typeface="Arial" panose="020B0604020202020204" pitchFamily="34" charset="0"/>
                <a:cs typeface="Arial" panose="020B0604020202020204" pitchFamily="34" charset="0"/>
              </a:rPr>
              <a:t>Einzelne Entwicklungsaufgaben verschieben sich zeitlich </a:t>
            </a:r>
          </a:p>
          <a:p>
            <a:pPr lvl="1">
              <a:lnSpc>
                <a:spcPct val="107000"/>
              </a:lnSpc>
              <a:spcAft>
                <a:spcPts val="800"/>
              </a:spcAft>
            </a:pPr>
            <a:r>
              <a:rPr lang="de-DE" sz="2200" dirty="0">
                <a:latin typeface="Arial" panose="020B0604020202020204" pitchFamily="34" charset="0"/>
                <a:cs typeface="Arial" panose="020B0604020202020204" pitchFamily="34" charset="0"/>
              </a:rPr>
              <a:t>Andere Werte (Klima, </a:t>
            </a:r>
            <a:r>
              <a:rPr lang="de-DE" sz="2200" dirty="0" err="1">
                <a:latin typeface="Arial" panose="020B0604020202020204" pitchFamily="34" charset="0"/>
                <a:cs typeface="Arial" panose="020B0604020202020204" pitchFamily="34" charset="0"/>
              </a:rPr>
              <a:t>work-life-balance</a:t>
            </a:r>
            <a:r>
              <a:rPr lang="de-DE" sz="2200" dirty="0">
                <a:latin typeface="Arial" panose="020B0604020202020204" pitchFamily="34" charset="0"/>
                <a:cs typeface="Arial" panose="020B0604020202020204" pitchFamily="34" charset="0"/>
              </a:rPr>
              <a:t>, Kontaktgestaltung)</a:t>
            </a:r>
          </a:p>
          <a:p>
            <a:pPr marL="457201" lvl="1" indent="0">
              <a:lnSpc>
                <a:spcPct val="107000"/>
              </a:lnSpc>
              <a:spcAft>
                <a:spcPts val="800"/>
              </a:spcAft>
              <a:buNone/>
            </a:pPr>
            <a:r>
              <a:rPr lang="de-DE" sz="2200" dirty="0">
                <a:latin typeface="Arial" panose="020B0604020202020204" pitchFamily="34" charset="0"/>
                <a:cs typeface="Arial" panose="020B0604020202020204" pitchFamily="34" charset="0"/>
              </a:rPr>
              <a:t>…</a:t>
            </a:r>
          </a:p>
          <a:p>
            <a:pPr marL="0" indent="0">
              <a:lnSpc>
                <a:spcPct val="107000"/>
              </a:lnSpc>
              <a:spcAft>
                <a:spcPts val="800"/>
              </a:spcAft>
              <a:buNone/>
            </a:pPr>
            <a:r>
              <a:rPr lang="de-DE" sz="2200" dirty="0">
                <a:latin typeface="Arial" panose="020B0604020202020204" pitchFamily="34" charset="0"/>
                <a:cs typeface="Arial" panose="020B0604020202020204" pitchFamily="34" charset="0"/>
              </a:rPr>
              <a:t> </a:t>
            </a:r>
          </a:p>
        </p:txBody>
      </p:sp>
      <p:sp>
        <p:nvSpPr>
          <p:cNvPr id="4" name="Fußzeilenplatzhalter 3">
            <a:extLst>
              <a:ext uri="{FF2B5EF4-FFF2-40B4-BE49-F238E27FC236}">
                <a16:creationId xmlns:a16="http://schemas.microsoft.com/office/drawing/2014/main" id="{5EC26491-9DA3-C7D8-3142-CB74B902D72F}"/>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662AFF38-84C5-F759-8F37-05B3B8A17D77}"/>
              </a:ext>
            </a:extLst>
          </p:cNvPr>
          <p:cNvSpPr>
            <a:spLocks noGrp="1"/>
          </p:cNvSpPr>
          <p:nvPr>
            <p:ph type="sldNum" sz="quarter" idx="12"/>
          </p:nvPr>
        </p:nvSpPr>
        <p:spPr/>
        <p:txBody>
          <a:bodyPr/>
          <a:lstStyle/>
          <a:p>
            <a:fld id="{389B9A95-A989-47C9-8173-1333E919B897}" type="slidenum">
              <a:rPr lang="de-DE" smtClean="0"/>
              <a:t>26</a:t>
            </a:fld>
            <a:endParaRPr lang="de-DE"/>
          </a:p>
        </p:txBody>
      </p:sp>
      <p:cxnSp>
        <p:nvCxnSpPr>
          <p:cNvPr id="7" name="Gerader Verbinder 6">
            <a:extLst>
              <a:ext uri="{FF2B5EF4-FFF2-40B4-BE49-F238E27FC236}">
                <a16:creationId xmlns:a16="http://schemas.microsoft.com/office/drawing/2014/main" id="{FF7818E0-22D4-5FDF-92CF-AB58B6E67542}"/>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E2957A9F-CAC8-0B61-D740-A961FB33B110}"/>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Ursache</a:t>
            </a:r>
          </a:p>
        </p:txBody>
      </p:sp>
    </p:spTree>
    <p:extLst>
      <p:ext uri="{BB962C8B-B14F-4D97-AF65-F5344CB8AC3E}">
        <p14:creationId xmlns:p14="http://schemas.microsoft.com/office/powerpoint/2010/main" val="51712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56E57E1-9051-0877-7189-1F8618D58141}"/>
              </a:ext>
            </a:extLst>
          </p:cNvPr>
          <p:cNvSpPr>
            <a:spLocks noGrp="1"/>
          </p:cNvSpPr>
          <p:nvPr>
            <p:ph idx="1"/>
          </p:nvPr>
        </p:nvSpPr>
        <p:spPr/>
        <p:txBody>
          <a:bodyPr>
            <a:normAutofit/>
          </a:bodyPr>
          <a:lstStyle/>
          <a:p>
            <a:r>
              <a:rPr lang="de-DE" sz="2200" dirty="0">
                <a:latin typeface="Arial" panose="020B0604020202020204" pitchFamily="34" charset="0"/>
                <a:ea typeface="Calibri" panose="020F0502020204030204" pitchFamily="34" charset="0"/>
                <a:cs typeface="Arial" panose="020B0604020202020204" pitchFamily="34" charset="0"/>
              </a:rPr>
              <a:t>Epidemiologische Studien – Paradigmenwechsel</a:t>
            </a:r>
          </a:p>
          <a:p>
            <a:r>
              <a:rPr lang="de-DE" sz="2200" dirty="0">
                <a:latin typeface="Arial" panose="020B0604020202020204" pitchFamily="34" charset="0"/>
                <a:cs typeface="Arial" panose="020B0604020202020204" pitchFamily="34" charset="0"/>
              </a:rPr>
              <a:t>Gesamtgesellschaftliches Life Event – BSP COVID (BSP Erwachsene Burn Out)</a:t>
            </a:r>
          </a:p>
          <a:p>
            <a:r>
              <a:rPr lang="de-DE" sz="2200" dirty="0">
                <a:latin typeface="Arial" panose="020B0604020202020204" pitchFamily="34" charset="0"/>
                <a:cs typeface="Arial" panose="020B0604020202020204" pitchFamily="34" charset="0"/>
              </a:rPr>
              <a:t>Verbesserte Versorgungsstruktur (Zugänglichkeit)</a:t>
            </a:r>
          </a:p>
          <a:p>
            <a:r>
              <a:rPr lang="de-DE" sz="2200" dirty="0">
                <a:latin typeface="Arial" panose="020B0604020202020204" pitchFamily="34" charset="0"/>
                <a:cs typeface="Arial" panose="020B0604020202020204" pitchFamily="34" charset="0"/>
              </a:rPr>
              <a:t>Psychiatrische Diagnosekonzepte:</a:t>
            </a:r>
          </a:p>
          <a:p>
            <a:pPr lvl="1">
              <a:buFont typeface="Symbol" panose="05050102010706020507" pitchFamily="18" charset="2"/>
              <a:buChar char="-"/>
            </a:pPr>
            <a:r>
              <a:rPr lang="de-DE" sz="2200" dirty="0">
                <a:latin typeface="Arial" panose="020B0604020202020204" pitchFamily="34" charset="0"/>
                <a:cs typeface="Arial" panose="020B0604020202020204" pitchFamily="34" charset="0"/>
              </a:rPr>
              <a:t>Verbessertes Verständnis </a:t>
            </a:r>
          </a:p>
          <a:p>
            <a:pPr lvl="1">
              <a:buFont typeface="Symbol" panose="05050102010706020507" pitchFamily="18" charset="2"/>
              <a:buChar char="-"/>
            </a:pPr>
            <a:r>
              <a:rPr lang="de-DE" sz="2200" dirty="0">
                <a:latin typeface="Arial" panose="020B0604020202020204" pitchFamily="34" charset="0"/>
                <a:cs typeface="Arial" panose="020B0604020202020204" pitchFamily="34" charset="0"/>
              </a:rPr>
              <a:t>Veränderung von Kriterien</a:t>
            </a:r>
          </a:p>
          <a:p>
            <a:pPr lvl="1">
              <a:buFont typeface="Symbol" panose="05050102010706020507" pitchFamily="18" charset="2"/>
              <a:buChar char="-"/>
            </a:pPr>
            <a:r>
              <a:rPr lang="de-DE" sz="2200" dirty="0">
                <a:latin typeface="Arial" panose="020B0604020202020204" pitchFamily="34" charset="0"/>
                <a:cs typeface="Arial" panose="020B0604020202020204" pitchFamily="34" charset="0"/>
              </a:rPr>
              <a:t>…</a:t>
            </a:r>
          </a:p>
          <a:p>
            <a:pPr marL="457201" lvl="1" indent="0" algn="ctr">
              <a:buNone/>
            </a:pPr>
            <a:r>
              <a:rPr lang="de-DE" sz="2200" b="1" dirty="0">
                <a:latin typeface="Arial" panose="020B0604020202020204" pitchFamily="34" charset="0"/>
                <a:cs typeface="Arial" panose="020B0604020202020204" pitchFamily="34" charset="0"/>
              </a:rPr>
              <a:t>Ursachen von Psychiatrischen Störungen und Veränderungen: </a:t>
            </a:r>
          </a:p>
          <a:p>
            <a:pPr marL="457201" lvl="1" indent="0" algn="ctr">
              <a:buNone/>
            </a:pPr>
            <a:r>
              <a:rPr lang="de-DE" sz="2200" b="1" dirty="0">
                <a:latin typeface="Arial" panose="020B0604020202020204" pitchFamily="34" charset="0"/>
                <a:cs typeface="Arial" panose="020B0604020202020204" pitchFamily="34" charset="0"/>
              </a:rPr>
              <a:t>Multikausal=</a:t>
            </a:r>
            <a:endParaRPr lang="de-DE" sz="2200" b="1" dirty="0">
              <a:solidFill>
                <a:srgbClr val="FF0000"/>
              </a:solidFill>
              <a:latin typeface="Arial" panose="020B0604020202020204" pitchFamily="34" charset="0"/>
              <a:cs typeface="Arial" panose="020B0604020202020204" pitchFamily="34" charset="0"/>
            </a:endParaRPr>
          </a:p>
          <a:p>
            <a:pPr marL="457201" lvl="1" indent="0" algn="ctr">
              <a:buNone/>
            </a:pPr>
            <a:r>
              <a:rPr lang="de-DE" sz="2200" b="1" dirty="0">
                <a:solidFill>
                  <a:srgbClr val="FF0000"/>
                </a:solidFill>
                <a:latin typeface="Arial" panose="020B0604020202020204" pitchFamily="34" charset="0"/>
                <a:cs typeface="Arial" panose="020B0604020202020204" pitchFamily="34" charset="0"/>
              </a:rPr>
              <a:t>Bio-Psycho-Sozial</a:t>
            </a:r>
          </a:p>
          <a:p>
            <a:pPr marL="457201" lvl="1" indent="0" algn="ctr">
              <a:buNone/>
            </a:pPr>
            <a:endParaRPr lang="de-DE" sz="2200" b="1" dirty="0">
              <a:solidFill>
                <a:srgbClr val="FF0000"/>
              </a:solidFill>
              <a:latin typeface="Arial" panose="020B0604020202020204" pitchFamily="34" charset="0"/>
              <a:cs typeface="Arial" panose="020B0604020202020204" pitchFamily="34" charset="0"/>
            </a:endParaRPr>
          </a:p>
          <a:p>
            <a:pPr marL="0" indent="0">
              <a:buNone/>
            </a:pPr>
            <a:endParaRPr lang="de-DE" sz="2200" dirty="0">
              <a:latin typeface="Arial" panose="020B0604020202020204" pitchFamily="34" charset="0"/>
              <a:cs typeface="Arial" panose="020B0604020202020204" pitchFamily="34" charset="0"/>
            </a:endParaRPr>
          </a:p>
        </p:txBody>
      </p:sp>
      <p:sp>
        <p:nvSpPr>
          <p:cNvPr id="6" name="Fußzeilenplatzhalter 5">
            <a:extLst>
              <a:ext uri="{FF2B5EF4-FFF2-40B4-BE49-F238E27FC236}">
                <a16:creationId xmlns:a16="http://schemas.microsoft.com/office/drawing/2014/main" id="{39E66E13-4CB3-72B4-72EB-1914EF416FFD}"/>
              </a:ext>
            </a:extLst>
          </p:cNvPr>
          <p:cNvSpPr>
            <a:spLocks noGrp="1"/>
          </p:cNvSpPr>
          <p:nvPr>
            <p:ph type="ftr" sz="quarter" idx="11"/>
          </p:nvPr>
        </p:nvSpPr>
        <p:spPr/>
        <p:txBody>
          <a:bodyPr/>
          <a:lstStyle/>
          <a:p>
            <a:r>
              <a:rPr lang="de-DE"/>
              <a:t>Landesklinikum Mauer Kinder- und Jugendpsychiatrie und Psychosomatik</a:t>
            </a:r>
          </a:p>
        </p:txBody>
      </p:sp>
      <p:sp>
        <p:nvSpPr>
          <p:cNvPr id="7" name="Foliennummernplatzhalter 6">
            <a:extLst>
              <a:ext uri="{FF2B5EF4-FFF2-40B4-BE49-F238E27FC236}">
                <a16:creationId xmlns:a16="http://schemas.microsoft.com/office/drawing/2014/main" id="{8072F8BD-D20F-5932-3DEB-98B19EBEB6E1}"/>
              </a:ext>
            </a:extLst>
          </p:cNvPr>
          <p:cNvSpPr>
            <a:spLocks noGrp="1"/>
          </p:cNvSpPr>
          <p:nvPr>
            <p:ph type="sldNum" sz="quarter" idx="12"/>
          </p:nvPr>
        </p:nvSpPr>
        <p:spPr/>
        <p:txBody>
          <a:bodyPr/>
          <a:lstStyle/>
          <a:p>
            <a:fld id="{389B9A95-A989-47C9-8173-1333E919B897}" type="slidenum">
              <a:rPr lang="de-DE" smtClean="0"/>
              <a:t>27</a:t>
            </a:fld>
            <a:endParaRPr lang="de-DE"/>
          </a:p>
        </p:txBody>
      </p:sp>
      <p:cxnSp>
        <p:nvCxnSpPr>
          <p:cNvPr id="4" name="Gerader Verbinder 3">
            <a:extLst>
              <a:ext uri="{FF2B5EF4-FFF2-40B4-BE49-F238E27FC236}">
                <a16:creationId xmlns:a16="http://schemas.microsoft.com/office/drawing/2014/main" id="{539AA018-C8A9-41ED-013A-DD1DEA7C1A7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C32F3400-AD06-AEA7-D313-5AF95BC48DA4}"/>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latin typeface="Arial" panose="020B0604020202020204" pitchFamily="34" charset="0"/>
                <a:cs typeface="Arial" panose="020B0604020202020204" pitchFamily="34" charset="0"/>
              </a:rPr>
              <a:t>Zusammenfassung</a:t>
            </a:r>
          </a:p>
        </p:txBody>
      </p:sp>
    </p:spTree>
    <p:extLst>
      <p:ext uri="{BB962C8B-B14F-4D97-AF65-F5344CB8AC3E}">
        <p14:creationId xmlns:p14="http://schemas.microsoft.com/office/powerpoint/2010/main" val="134784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7B054D-B952-5038-377B-E995993DDB3F}"/>
              </a:ext>
            </a:extLst>
          </p:cNvPr>
          <p:cNvSpPr>
            <a:spLocks noGrp="1"/>
          </p:cNvSpPr>
          <p:nvPr>
            <p:ph type="title"/>
          </p:nvPr>
        </p:nvSpPr>
        <p:spPr>
          <a:xfrm>
            <a:off x="1072616" y="2914576"/>
            <a:ext cx="10381448" cy="1705550"/>
          </a:xfrm>
        </p:spPr>
        <p:txBody>
          <a:bodyPr/>
          <a:lstStyle/>
          <a:p>
            <a:pPr algn="ctr"/>
            <a:r>
              <a:rPr lang="de-DE" sz="3600" dirty="0">
                <a:solidFill>
                  <a:schemeClr val="tx1"/>
                </a:solidFill>
              </a:rPr>
              <a:t>Werden es generell mehr oder wird</a:t>
            </a:r>
            <a:br>
              <a:rPr lang="de-DE" sz="3600" dirty="0">
                <a:solidFill>
                  <a:schemeClr val="tx1"/>
                </a:solidFill>
              </a:rPr>
            </a:br>
            <a:r>
              <a:rPr lang="de-DE" sz="3600" dirty="0">
                <a:solidFill>
                  <a:schemeClr val="tx1"/>
                </a:solidFill>
              </a:rPr>
              <a:t>mehr diagnostiziert?</a:t>
            </a:r>
          </a:p>
        </p:txBody>
      </p:sp>
      <p:sp>
        <p:nvSpPr>
          <p:cNvPr id="5" name="Foliennummernplatzhalter 4">
            <a:extLst>
              <a:ext uri="{FF2B5EF4-FFF2-40B4-BE49-F238E27FC236}">
                <a16:creationId xmlns:a16="http://schemas.microsoft.com/office/drawing/2014/main" id="{AF8755EC-86F7-7B22-7433-D7270A3EC4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B9A95-A989-47C9-8173-1333E919B897}"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6426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EFB29-19AD-52FC-1EAD-00D6ADB6A848}"/>
              </a:ext>
            </a:extLst>
          </p:cNvPr>
          <p:cNvSpPr>
            <a:spLocks noGrp="1"/>
          </p:cNvSpPr>
          <p:nvPr>
            <p:ph type="title"/>
          </p:nvPr>
        </p:nvSpPr>
        <p:spPr/>
        <p:txBody>
          <a:bodyPr/>
          <a:lstStyle/>
          <a:p>
            <a:pPr algn="ctr"/>
            <a:r>
              <a:rPr lang="de-DE" dirty="0">
                <a:latin typeface="Arial" panose="020B0604020202020204" pitchFamily="34" charset="0"/>
                <a:cs typeface="Arial" panose="020B0604020202020204" pitchFamily="34" charset="0"/>
              </a:rPr>
              <a:t>Epidemiologie – „Mehr oder Weniger“ Diagnosen ?</a:t>
            </a:r>
          </a:p>
        </p:txBody>
      </p:sp>
      <p:sp>
        <p:nvSpPr>
          <p:cNvPr id="3" name="Inhaltsplatzhalter 2">
            <a:extLst>
              <a:ext uri="{FF2B5EF4-FFF2-40B4-BE49-F238E27FC236}">
                <a16:creationId xmlns:a16="http://schemas.microsoft.com/office/drawing/2014/main" id="{B0C7A704-55B1-12DA-B341-2B17B925BD81}"/>
              </a:ext>
            </a:extLst>
          </p:cNvPr>
          <p:cNvSpPr>
            <a:spLocks noGrp="1"/>
          </p:cNvSpPr>
          <p:nvPr>
            <p:ph idx="1"/>
          </p:nvPr>
        </p:nvSpPr>
        <p:spPr>
          <a:xfrm>
            <a:off x="838204" y="1924506"/>
            <a:ext cx="10160004" cy="4431847"/>
          </a:xfrm>
        </p:spPr>
        <p:txBody>
          <a:bodyPr>
            <a:noAutofit/>
          </a:bodyPr>
          <a:lstStyle/>
          <a:p>
            <a:pPr marL="0" indent="0">
              <a:buNone/>
            </a:pPr>
            <a:r>
              <a:rPr lang="de-DE" sz="2000" b="1" dirty="0">
                <a:latin typeface="Arial" panose="020B0604020202020204" pitchFamily="34" charset="0"/>
                <a:ea typeface="Calibri" panose="020F0502020204030204" pitchFamily="34" charset="0"/>
                <a:cs typeface="Arial" panose="020B0604020202020204" pitchFamily="34" charset="0"/>
              </a:rPr>
              <a:t>Hinweise: </a:t>
            </a:r>
            <a:r>
              <a:rPr lang="de-DE" sz="2000" b="1" u="sng" dirty="0">
                <a:latin typeface="Arial" panose="020B0604020202020204" pitchFamily="34" charset="0"/>
                <a:ea typeface="Calibri" panose="020F0502020204030204" pitchFamily="34" charset="0"/>
                <a:cs typeface="Arial" panose="020B0604020202020204" pitchFamily="34" charset="0"/>
              </a:rPr>
              <a:t>Insgesamt relativ konstante Prävalenz bei Störungen von </a:t>
            </a:r>
            <a:r>
              <a:rPr lang="de-DE" sz="2000" b="1" u="sng" dirty="0" err="1">
                <a:latin typeface="Arial" panose="020B0604020202020204" pitchFamily="34" charset="0"/>
                <a:ea typeface="Calibri" panose="020F0502020204030204" pitchFamily="34" charset="0"/>
                <a:cs typeface="Arial" panose="020B0604020202020204" pitchFamily="34" charset="0"/>
              </a:rPr>
              <a:t>KuJ</a:t>
            </a:r>
            <a:r>
              <a:rPr lang="de-DE" sz="2000" b="1" u="sng" dirty="0">
                <a:latin typeface="Arial" panose="020B0604020202020204" pitchFamily="34" charset="0"/>
                <a:ea typeface="Calibri" panose="020F0502020204030204" pitchFamily="34" charset="0"/>
                <a:cs typeface="Arial" panose="020B0604020202020204" pitchFamily="34" charset="0"/>
              </a:rPr>
              <a:t> </a:t>
            </a:r>
            <a:r>
              <a:rPr lang="en-GB" sz="2000" b="1" dirty="0">
                <a:latin typeface="Arial" panose="020B0604020202020204" pitchFamily="34" charset="0"/>
                <a:ea typeface="Calibri" panose="020F0502020204030204" pitchFamily="34" charset="0"/>
                <a:cs typeface="Arial" panose="020B0604020202020204" pitchFamily="34" charset="0"/>
              </a:rPr>
              <a:t>[2]</a:t>
            </a:r>
          </a:p>
          <a:p>
            <a:pPr marL="0" indent="0">
              <a:buNone/>
            </a:pPr>
            <a:endParaRPr lang="en-GB" sz="2000" b="1" dirty="0">
              <a:latin typeface="Arial" panose="020B0604020202020204" pitchFamily="34" charset="0"/>
              <a:ea typeface="Calibri" panose="020F0502020204030204" pitchFamily="34" charset="0"/>
              <a:cs typeface="Arial" panose="020B0604020202020204" pitchFamily="34" charset="0"/>
            </a:endParaRPr>
          </a:p>
          <a:p>
            <a:r>
              <a:rPr lang="de-DE" sz="2000" dirty="0">
                <a:latin typeface="Arial" panose="020B0604020202020204" pitchFamily="34" charset="0"/>
                <a:ea typeface="Calibri" panose="020F0502020204030204" pitchFamily="34" charset="0"/>
                <a:cs typeface="Arial" panose="020B0604020202020204" pitchFamily="34" charset="0"/>
              </a:rPr>
              <a:t>siehe Deutschland Metaanalyse zwischen 1953-2007 (72.978 </a:t>
            </a:r>
            <a:r>
              <a:rPr lang="de-DE" sz="2000" dirty="0" err="1">
                <a:latin typeface="Arial" panose="020B0604020202020204" pitchFamily="34" charset="0"/>
                <a:ea typeface="Calibri" panose="020F0502020204030204" pitchFamily="34" charset="0"/>
                <a:cs typeface="Arial" panose="020B0604020202020204" pitchFamily="34" charset="0"/>
              </a:rPr>
              <a:t>KuJ</a:t>
            </a:r>
            <a:r>
              <a:rPr lang="de-DE" sz="2000" dirty="0">
                <a:latin typeface="Arial" panose="020B0604020202020204" pitchFamily="34" charset="0"/>
                <a:ea typeface="Calibri" panose="020F0502020204030204" pitchFamily="34" charset="0"/>
                <a:cs typeface="Arial" panose="020B0604020202020204" pitchFamily="34" charset="0"/>
              </a:rPr>
              <a:t>, 33 Studien) [9]</a:t>
            </a:r>
          </a:p>
          <a:p>
            <a:r>
              <a:rPr lang="de-DE" sz="2000" dirty="0">
                <a:latin typeface="Arial" panose="020B0604020202020204" pitchFamily="34" charset="0"/>
                <a:ea typeface="Calibri" panose="020F0502020204030204" pitchFamily="34" charset="0"/>
                <a:cs typeface="Arial" panose="020B0604020202020204" pitchFamily="34" charset="0"/>
              </a:rPr>
              <a:t>Sowie absolute Häufigkeiten in den letzten 50 J.; [11], [12] </a:t>
            </a:r>
            <a:r>
              <a:rPr lang="de-DE" sz="2000" dirty="0" err="1">
                <a:latin typeface="Arial" panose="020B0604020202020204" pitchFamily="34" charset="0"/>
                <a:cs typeface="Arial" panose="020B0604020202020204" pitchFamily="34" charset="0"/>
              </a:rPr>
              <a:t>Barkmann</a:t>
            </a:r>
            <a:r>
              <a:rPr lang="de-DE" sz="2000" dirty="0">
                <a:latin typeface="Arial" panose="020B0604020202020204" pitchFamily="34" charset="0"/>
                <a:cs typeface="Arial" panose="020B0604020202020204" pitchFamily="34" charset="0"/>
              </a:rPr>
              <a:t> und Schulte-Markwort 2004 sowie Kessler et  al. 2005 (Deutschland)</a:t>
            </a:r>
          </a:p>
          <a:p>
            <a:r>
              <a:rPr lang="de-DE" sz="2000" dirty="0">
                <a:latin typeface="Arial" panose="020B0604020202020204" pitchFamily="34" charset="0"/>
                <a:ea typeface="Calibri" panose="020F0502020204030204" pitchFamily="34" charset="0"/>
                <a:cs typeface="Arial" panose="020B0604020202020204" pitchFamily="34" charset="0"/>
              </a:rPr>
              <a:t>siehe Kinder- und Jugendbericht Österreich 2019-2022</a:t>
            </a:r>
          </a:p>
          <a:p>
            <a:pPr marL="0" indent="0" algn="ctr">
              <a:buNone/>
            </a:pPr>
            <a:r>
              <a:rPr lang="de-DE" sz="2200" b="1" dirty="0">
                <a:latin typeface="Arial" panose="020B0604020202020204" pitchFamily="34" charset="0"/>
                <a:ea typeface="Calibri" panose="020F0502020204030204" pitchFamily="34" charset="0"/>
                <a:cs typeface="Arial" panose="020B0604020202020204" pitchFamily="34" charset="0"/>
              </a:rPr>
              <a:t>ABER</a:t>
            </a:r>
          </a:p>
          <a:p>
            <a:pPr>
              <a:lnSpc>
                <a:spcPct val="107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Essstörungen, Zwangsstörungen, psychotische Störungen oder Autismus-Spektrum-Störungen nicht dabei, NSSV </a:t>
            </a:r>
          </a:p>
          <a:p>
            <a:pPr>
              <a:lnSpc>
                <a:spcPct val="107000"/>
              </a:lnSpc>
              <a:spcAft>
                <a:spcPts val="800"/>
              </a:spcAft>
            </a:pPr>
            <a:r>
              <a:rPr lang="de-DE" sz="2000" b="1" dirty="0">
                <a:solidFill>
                  <a:srgbClr val="FF0000"/>
                </a:solidFill>
                <a:latin typeface="Arial" panose="020B0604020202020204" pitchFamily="34" charset="0"/>
                <a:ea typeface="Calibri" panose="020F0502020204030204" pitchFamily="34" charset="0"/>
                <a:cs typeface="Arial" panose="020B0604020202020204" pitchFamily="34" charset="0"/>
              </a:rPr>
              <a:t>Verschiedene Maße und Eingangskriterien</a:t>
            </a:r>
            <a:r>
              <a:rPr lang="de-DE" sz="2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2000" dirty="0">
                <a:latin typeface="Arial" panose="020B0604020202020204" pitchFamily="34" charset="0"/>
                <a:ea typeface="Calibri" panose="020F0502020204030204" pitchFamily="34" charset="0"/>
                <a:cs typeface="Arial" panose="020B0604020202020204" pitchFamily="34" charset="0"/>
              </a:rPr>
              <a:t>(Klinisches Diagnostikum vs. Lebensqualitätsmessinstrumente: siehe COPSY Studie) </a:t>
            </a:r>
          </a:p>
          <a:p>
            <a:endParaRPr lang="de-DE" sz="2200" dirty="0">
              <a:latin typeface="Arial" panose="020B0604020202020204" pitchFamily="34" charset="0"/>
              <a:ea typeface="Calibri" panose="020F0502020204030204" pitchFamily="34" charset="0"/>
              <a:cs typeface="Arial" panose="020B0604020202020204" pitchFamily="34" charset="0"/>
            </a:endParaRPr>
          </a:p>
          <a:p>
            <a:endParaRPr lang="de-DE" sz="2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E43D4D7-484B-21D8-FD39-5025AC79D21A}"/>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78529258-525F-29B6-BC2A-F146535064F7}"/>
              </a:ext>
            </a:extLst>
          </p:cNvPr>
          <p:cNvSpPr>
            <a:spLocks noGrp="1"/>
          </p:cNvSpPr>
          <p:nvPr>
            <p:ph type="sldNum" sz="quarter" idx="12"/>
          </p:nvPr>
        </p:nvSpPr>
        <p:spPr/>
        <p:txBody>
          <a:bodyPr/>
          <a:lstStyle/>
          <a:p>
            <a:fld id="{389B9A95-A989-47C9-8173-1333E919B897}" type="slidenum">
              <a:rPr lang="de-DE" smtClean="0"/>
              <a:t>29</a:t>
            </a:fld>
            <a:endParaRPr lang="de-DE"/>
          </a:p>
        </p:txBody>
      </p:sp>
      <p:cxnSp>
        <p:nvCxnSpPr>
          <p:cNvPr id="6" name="Gerader Verbinder 5">
            <a:extLst>
              <a:ext uri="{FF2B5EF4-FFF2-40B4-BE49-F238E27FC236}">
                <a16:creationId xmlns:a16="http://schemas.microsoft.com/office/drawing/2014/main" id="{8D050B4A-81AF-00CA-C1B5-5AD5ABA04ED9}"/>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343330" y="1052736"/>
            <a:ext cx="7560840" cy="2917722"/>
          </a:xfrm>
          <a:prstGeom prst="rect">
            <a:avLst/>
          </a:prstGeom>
        </p:spPr>
        <p:txBody>
          <a:bodyPr wrap="square">
            <a:spAutoFit/>
          </a:bodyPr>
          <a:lstStyle/>
          <a:p>
            <a:pPr lvl="1">
              <a:spcBef>
                <a:spcPct val="20000"/>
              </a:spcBef>
              <a:spcAft>
                <a:spcPct val="60000"/>
              </a:spcAft>
              <a:buClr>
                <a:srgbClr val="0033CC"/>
              </a:buClr>
            </a:pPr>
            <a:r>
              <a:rPr lang="de-AT" b="1" dirty="0">
                <a:latin typeface="Arial" panose="020B0604020202020204" pitchFamily="34" charset="0"/>
                <a:cs typeface="Arial" panose="020B0604020202020204" pitchFamily="34" charset="0"/>
              </a:rPr>
              <a:t>Struktur H51</a:t>
            </a:r>
          </a:p>
          <a:p>
            <a:pPr marL="742950" lvl="1" indent="-285750">
              <a:spcBef>
                <a:spcPct val="20000"/>
              </a:spcBef>
              <a:spcAft>
                <a:spcPct val="60000"/>
              </a:spcAft>
              <a:buClr>
                <a:srgbClr val="0033CC"/>
              </a:buClr>
              <a:buFont typeface="Arial" charset="0"/>
              <a:buChar char="-"/>
            </a:pPr>
            <a:r>
              <a:rPr lang="de-AT" dirty="0">
                <a:latin typeface="Arial" panose="020B0604020202020204" pitchFamily="34" charset="0"/>
                <a:cs typeface="Arial" panose="020B0604020202020204" pitchFamily="34" charset="0"/>
              </a:rPr>
              <a:t>Wohnungscharakter (2-Bett-Zimmer, Nassräume gegenüber und Gruppenraum mit Küchenzeile, Essplatz für 6 Personen und gemütliche Wohnzimmerecke)</a:t>
            </a:r>
          </a:p>
          <a:p>
            <a:pPr marL="742950" lvl="1" indent="-285750">
              <a:spcBef>
                <a:spcPct val="20000"/>
              </a:spcBef>
              <a:spcAft>
                <a:spcPct val="60000"/>
              </a:spcAft>
              <a:buClr>
                <a:srgbClr val="0033CC"/>
              </a:buClr>
              <a:buFont typeface="Arial" charset="0"/>
              <a:buChar char="-"/>
            </a:pPr>
            <a:r>
              <a:rPr lang="de-AT" dirty="0">
                <a:latin typeface="Arial" panose="020B0604020202020204" pitchFamily="34" charset="0"/>
                <a:cs typeface="Arial" panose="020B0604020202020204" pitchFamily="34" charset="0"/>
              </a:rPr>
              <a:t>Eigene Terrasse</a:t>
            </a:r>
          </a:p>
          <a:p>
            <a:pPr marL="742950" lvl="1" indent="-285750">
              <a:spcBef>
                <a:spcPct val="20000"/>
              </a:spcBef>
              <a:spcAft>
                <a:spcPct val="60000"/>
              </a:spcAft>
              <a:buClr>
                <a:srgbClr val="0033CC"/>
              </a:buClr>
              <a:buFont typeface="Arial" charset="0"/>
              <a:buChar char="-"/>
            </a:pPr>
            <a:r>
              <a:rPr lang="de-AT" dirty="0">
                <a:latin typeface="Arial" panose="020B0604020202020204" pitchFamily="34" charset="0"/>
                <a:cs typeface="Arial" panose="020B0604020202020204" pitchFamily="34" charset="0"/>
              </a:rPr>
              <a:t>Eigener Garten</a:t>
            </a:r>
          </a:p>
          <a:p>
            <a:pPr marL="742950" lvl="1" indent="-285750">
              <a:spcBef>
                <a:spcPct val="20000"/>
              </a:spcBef>
              <a:spcAft>
                <a:spcPct val="60000"/>
              </a:spcAft>
              <a:buClr>
                <a:srgbClr val="0033CC"/>
              </a:buClr>
              <a:buFont typeface="Arial" charset="0"/>
              <a:buChar char="-"/>
            </a:pPr>
            <a:r>
              <a:rPr lang="de-AT" dirty="0">
                <a:latin typeface="Arial" panose="020B0604020202020204" pitchFamily="34" charset="0"/>
                <a:cs typeface="Arial" panose="020B0604020202020204" pitchFamily="34" charset="0"/>
              </a:rPr>
              <a:t>Allgemeine Sportanlagen jederzeit zugänglich</a:t>
            </a:r>
          </a:p>
        </p:txBody>
      </p:sp>
      <p:pic>
        <p:nvPicPr>
          <p:cNvPr id="5" name="Picture 5" descr="X:\H51\H51 Präsentation\Landesklinikum Mauer 04 09 2017_27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7" t="8121" r="5620" b="13012"/>
          <a:stretch/>
        </p:blipFill>
        <p:spPr bwMode="auto">
          <a:xfrm>
            <a:off x="2427675" y="4077073"/>
            <a:ext cx="2400464" cy="1583811"/>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5022" t="7040" r="6346" b="13093"/>
          <a:stretch/>
        </p:blipFill>
        <p:spPr>
          <a:xfrm>
            <a:off x="7653163" y="4056469"/>
            <a:ext cx="2384299" cy="1607306"/>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b="8041"/>
          <a:stretch/>
        </p:blipFill>
        <p:spPr>
          <a:xfrm>
            <a:off x="5024332" y="4056468"/>
            <a:ext cx="2449738" cy="1607306"/>
          </a:xfrm>
          <a:prstGeom prst="rect">
            <a:avLst/>
          </a:prstGeom>
        </p:spPr>
      </p:pic>
    </p:spTree>
    <p:extLst>
      <p:ext uri="{BB962C8B-B14F-4D97-AF65-F5344CB8AC3E}">
        <p14:creationId xmlns:p14="http://schemas.microsoft.com/office/powerpoint/2010/main" val="51241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776F9A6-F805-E088-AC96-8191C6C3D07A}"/>
              </a:ext>
            </a:extLst>
          </p:cNvPr>
          <p:cNvSpPr>
            <a:spLocks noGrp="1"/>
          </p:cNvSpPr>
          <p:nvPr>
            <p:ph idx="1"/>
          </p:nvPr>
        </p:nvSpPr>
        <p:spPr/>
        <p:txBody>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Nicht-suizidale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Selbstverletzungen</a:t>
            </a:r>
            <a:r>
              <a:rPr lang="en-GB" dirty="0">
                <a:latin typeface="Calibri" panose="020F0502020204030204" pitchFamily="34" charset="0"/>
                <a:ea typeface="Calibri" panose="020F0502020204030204" pitchFamily="34" charset="0"/>
                <a:cs typeface="Times New Roman" panose="02020603050405020304" pitchFamily="18" charset="0"/>
              </a:rPr>
              <a:t> (NSSV)</a:t>
            </a:r>
            <a:endParaRPr lang="de-D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20–30 %</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a:solidFill>
                  <a:srgbClr val="212121"/>
                </a:solidFill>
                <a:latin typeface="Segoe UI" panose="020B0502040204020203" pitchFamily="34" charset="0"/>
                <a:ea typeface="Calibri" panose="020F0502020204030204" pitchFamily="34" charset="0"/>
                <a:cs typeface="Times New Roman" panose="02020603050405020304" pitchFamily="18" charset="0"/>
              </a:rPr>
              <a:t>12,068 </a:t>
            </a:r>
            <a:r>
              <a:rPr lang="de-DE" dirty="0" err="1">
                <a:solidFill>
                  <a:srgbClr val="212121"/>
                </a:solidFill>
                <a:latin typeface="Segoe UI" panose="020B0502040204020203" pitchFamily="34" charset="0"/>
                <a:ea typeface="Calibri" panose="020F0502020204030204" pitchFamily="34" charset="0"/>
                <a:cs typeface="Times New Roman" panose="02020603050405020304" pitchFamily="18" charset="0"/>
              </a:rPr>
              <a:t>adolescents</a:t>
            </a:r>
            <a:r>
              <a:rPr lang="de-DE" dirty="0">
                <a:solidFill>
                  <a:srgbClr val="212121"/>
                </a:solidFill>
                <a:latin typeface="Segoe UI" panose="020B0502040204020203" pitchFamily="34" charset="0"/>
                <a:ea typeface="Calibri" panose="020F0502020204030204" pitchFamily="34" charset="0"/>
                <a:cs typeface="Times New Roman" panose="02020603050405020304" pitchFamily="18" charset="0"/>
              </a:rPr>
              <a:t> (F/M: 6,717/5,351; </a:t>
            </a:r>
            <a:r>
              <a:rPr lang="de-DE" dirty="0" err="1">
                <a:solidFill>
                  <a:srgbClr val="212121"/>
                </a:solidFill>
                <a:latin typeface="Segoe UI" panose="020B0502040204020203" pitchFamily="34" charset="0"/>
                <a:ea typeface="Calibri" panose="020F0502020204030204" pitchFamily="34" charset="0"/>
                <a:cs typeface="Times New Roman" panose="02020603050405020304" pitchFamily="18" charset="0"/>
              </a:rPr>
              <a:t>mean</a:t>
            </a:r>
            <a:r>
              <a:rPr lang="de-DE" dirty="0">
                <a:solidFill>
                  <a:srgbClr val="212121"/>
                </a:solidFill>
                <a:latin typeface="Segoe UI" panose="020B0502040204020203" pitchFamily="34" charset="0"/>
                <a:ea typeface="Calibri" panose="020F0502020204030204" pitchFamily="34" charset="0"/>
                <a:cs typeface="Times New Roman" panose="02020603050405020304" pitchFamily="18" charset="0"/>
              </a:rPr>
              <a:t> </a:t>
            </a:r>
            <a:r>
              <a:rPr lang="de-DE" dirty="0" err="1">
                <a:solidFill>
                  <a:srgbClr val="212121"/>
                </a:solidFill>
                <a:latin typeface="Segoe UI" panose="020B0502040204020203" pitchFamily="34" charset="0"/>
                <a:ea typeface="Calibri" panose="020F0502020204030204" pitchFamily="34" charset="0"/>
                <a:cs typeface="Times New Roman" panose="02020603050405020304" pitchFamily="18" charset="0"/>
              </a:rPr>
              <a:t>age</a:t>
            </a:r>
            <a:r>
              <a:rPr lang="de-DE" dirty="0">
                <a:solidFill>
                  <a:srgbClr val="212121"/>
                </a:solidFill>
                <a:latin typeface="Segoe UI" panose="020B0502040204020203" pitchFamily="34" charset="0"/>
                <a:ea typeface="Calibri" panose="020F0502020204030204" pitchFamily="34" charset="0"/>
                <a:cs typeface="Times New Roman" panose="02020603050405020304" pitchFamily="18" charset="0"/>
              </a:rPr>
              <a:t>: 14.9 ± 0.89)</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aller europäischen Jugendlichen </a:t>
            </a:r>
            <a:r>
              <a:rPr lang="de-DE" dirty="0">
                <a:latin typeface="Calibri" panose="020F0502020204030204" pitchFamily="34" charset="0"/>
                <a:ea typeface="Calibri" panose="020F0502020204030204" pitchFamily="34" charset="0"/>
                <a:cs typeface="Times New Roman" panose="02020603050405020304" pitchFamily="18" charset="0"/>
              </a:rPr>
              <a:t>geben an, sich bereits einmal selbst verletzt [2]</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Forschungsdiagnose im DSM-V, </a:t>
            </a:r>
            <a:r>
              <a:rPr lang="de-DE" b="1" dirty="0">
                <a:latin typeface="Calibri" panose="020F0502020204030204" pitchFamily="34" charset="0"/>
                <a:ea typeface="Calibri" panose="020F0502020204030204" pitchFamily="34" charset="0"/>
                <a:cs typeface="Times New Roman" panose="02020603050405020304" pitchFamily="18" charset="0"/>
              </a:rPr>
              <a:t>Keine Störungskategorie</a:t>
            </a:r>
          </a:p>
          <a:p>
            <a:pPr lvl="1"/>
            <a:r>
              <a:rPr lang="de-DE" dirty="0"/>
              <a:t>Beeinflusst Studien die allgemeines psychisches Wohlbefinden erheben !</a:t>
            </a:r>
          </a:p>
          <a:p>
            <a:pPr marL="457200" lvl="1" indent="0">
              <a:buNone/>
            </a:pPr>
            <a:endParaRPr lang="de-DE" dirty="0"/>
          </a:p>
        </p:txBody>
      </p:sp>
      <p:sp>
        <p:nvSpPr>
          <p:cNvPr id="4" name="Titel 1">
            <a:extLst>
              <a:ext uri="{FF2B5EF4-FFF2-40B4-BE49-F238E27FC236}">
                <a16:creationId xmlns:a16="http://schemas.microsoft.com/office/drawing/2014/main" id="{31AA5DAD-46BD-F889-F4ED-368B0DAE8523}"/>
              </a:ext>
            </a:extLst>
          </p:cNvPr>
          <p:cNvSpPr txBox="1">
            <a:spLocks/>
          </p:cNvSpPr>
          <p:nvPr/>
        </p:nvSpPr>
        <p:spPr>
          <a:xfrm>
            <a:off x="990604" y="517528"/>
            <a:ext cx="10515600" cy="100647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Epidemiologie  </a:t>
            </a:r>
          </a:p>
        </p:txBody>
      </p:sp>
      <p:sp>
        <p:nvSpPr>
          <p:cNvPr id="2" name="Fußzeilenplatzhalter 1">
            <a:extLst>
              <a:ext uri="{FF2B5EF4-FFF2-40B4-BE49-F238E27FC236}">
                <a16:creationId xmlns:a16="http://schemas.microsoft.com/office/drawing/2014/main" id="{F6A5A679-EA34-2902-B9D2-C55A1B456884}"/>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EA47AFCD-9041-F8EF-E134-41EDD62B9B9A}"/>
              </a:ext>
            </a:extLst>
          </p:cNvPr>
          <p:cNvSpPr>
            <a:spLocks noGrp="1"/>
          </p:cNvSpPr>
          <p:nvPr>
            <p:ph type="sldNum" sz="quarter" idx="12"/>
          </p:nvPr>
        </p:nvSpPr>
        <p:spPr/>
        <p:txBody>
          <a:bodyPr/>
          <a:lstStyle/>
          <a:p>
            <a:fld id="{389B9A95-A989-47C9-8173-1333E919B897}" type="slidenum">
              <a:rPr lang="de-DE" smtClean="0"/>
              <a:t>30</a:t>
            </a:fld>
            <a:endParaRPr lang="de-DE"/>
          </a:p>
        </p:txBody>
      </p:sp>
      <p:cxnSp>
        <p:nvCxnSpPr>
          <p:cNvPr id="6" name="Gerader Verbinder 5">
            <a:extLst>
              <a:ext uri="{FF2B5EF4-FFF2-40B4-BE49-F238E27FC236}">
                <a16:creationId xmlns:a16="http://schemas.microsoft.com/office/drawing/2014/main" id="{20C78A07-10CF-F037-6113-4E1758713501}"/>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9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C453F-912C-1D12-52A5-DB128B342E1E}"/>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Epidemiologie – Corona </a:t>
            </a:r>
          </a:p>
        </p:txBody>
      </p:sp>
      <p:sp>
        <p:nvSpPr>
          <p:cNvPr id="3" name="Inhaltsplatzhalter 2">
            <a:extLst>
              <a:ext uri="{FF2B5EF4-FFF2-40B4-BE49-F238E27FC236}">
                <a16:creationId xmlns:a16="http://schemas.microsoft.com/office/drawing/2014/main" id="{FB4C7029-87D0-1059-7F49-024FDE1BA51F}"/>
              </a:ext>
            </a:extLst>
          </p:cNvPr>
          <p:cNvSpPr>
            <a:spLocks noGrp="1"/>
          </p:cNvSpPr>
          <p:nvPr>
            <p:ph idx="1"/>
          </p:nvPr>
        </p:nvSpPr>
        <p:spPr>
          <a:xfrm>
            <a:off x="838196" y="1639891"/>
            <a:ext cx="10515600" cy="4351339"/>
          </a:xfrm>
        </p:spPr>
        <p:txBody>
          <a:bodyPr>
            <a:noAutofit/>
          </a:bodyPr>
          <a:lstStyle/>
          <a:p>
            <a:pPr marL="0" indent="0">
              <a:buNone/>
            </a:pPr>
            <a:r>
              <a:rPr lang="de-DE" sz="2000" b="1" dirty="0">
                <a:latin typeface="Arial" panose="020B0604020202020204" pitchFamily="34" charset="0"/>
                <a:ea typeface="Calibri" panose="020F0502020204030204" pitchFamily="34" charset="0"/>
                <a:cs typeface="Arial" panose="020B0604020202020204" pitchFamily="34" charset="0"/>
              </a:rPr>
              <a:t>COPSY-Studie („</a:t>
            </a:r>
            <a:r>
              <a:rPr lang="de-DE" sz="2000" b="1" dirty="0" err="1">
                <a:latin typeface="Arial" panose="020B0604020202020204" pitchFamily="34" charset="0"/>
                <a:ea typeface="Calibri" panose="020F0502020204030204" pitchFamily="34" charset="0"/>
                <a:cs typeface="Arial" panose="020B0604020202020204" pitchFamily="34" charset="0"/>
              </a:rPr>
              <a:t>COrona</a:t>
            </a:r>
            <a:r>
              <a:rPr lang="de-DE" sz="2000" b="1" dirty="0">
                <a:latin typeface="Arial" panose="020B0604020202020204" pitchFamily="34" charset="0"/>
                <a:ea typeface="Calibri" panose="020F0502020204030204" pitchFamily="34" charset="0"/>
                <a:cs typeface="Arial" panose="020B0604020202020204" pitchFamily="34" charset="0"/>
              </a:rPr>
              <a:t> und </a:t>
            </a:r>
            <a:r>
              <a:rPr lang="de-DE" sz="2000" b="1" dirty="0" err="1">
                <a:latin typeface="Arial" panose="020B0604020202020204" pitchFamily="34" charset="0"/>
                <a:ea typeface="Calibri" panose="020F0502020204030204" pitchFamily="34" charset="0"/>
                <a:cs typeface="Arial" panose="020B0604020202020204" pitchFamily="34" charset="0"/>
              </a:rPr>
              <a:t>PSYche</a:t>
            </a:r>
            <a:r>
              <a:rPr lang="de-DE" sz="2000" b="1" dirty="0">
                <a:latin typeface="Arial" panose="020B0604020202020204" pitchFamily="34" charset="0"/>
                <a:ea typeface="Calibri" panose="020F0502020204030204" pitchFamily="34" charset="0"/>
                <a:cs typeface="Arial" panose="020B0604020202020204" pitchFamily="34" charset="0"/>
              </a:rPr>
              <a:t>“)</a:t>
            </a:r>
          </a:p>
          <a:p>
            <a:pPr marL="0" indent="0">
              <a:buNone/>
            </a:pPr>
            <a:endParaRPr lang="de-DE" sz="2000" b="1"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de-DE" sz="2000" b="1" dirty="0">
                <a:latin typeface="Arial" panose="020B0604020202020204" pitchFamily="34" charset="0"/>
                <a:cs typeface="Arial" panose="020B0604020202020204" pitchFamily="34" charset="0"/>
              </a:rPr>
              <a:t>Deutschland</a:t>
            </a:r>
            <a:r>
              <a:rPr lang="de-DE" sz="2000" dirty="0">
                <a:latin typeface="Arial" panose="020B0604020202020204" pitchFamily="34" charset="0"/>
                <a:cs typeface="Arial" panose="020B0604020202020204" pitchFamily="34" charset="0"/>
              </a:rPr>
              <a:t>: psychische </a:t>
            </a:r>
            <a:r>
              <a:rPr lang="de-DE" sz="2000" b="1" dirty="0">
                <a:latin typeface="Arial" panose="020B0604020202020204" pitchFamily="34" charset="0"/>
                <a:cs typeface="Arial" panose="020B0604020202020204" pitchFamily="34" charset="0"/>
              </a:rPr>
              <a:t>Gesundheit und Lebensqualität</a:t>
            </a:r>
            <a:r>
              <a:rPr lang="de-DE" sz="2000" dirty="0">
                <a:latin typeface="Arial" panose="020B0604020202020204" pitchFamily="34" charset="0"/>
                <a:cs typeface="Arial" panose="020B0604020202020204" pitchFamily="34" charset="0"/>
              </a:rPr>
              <a:t> von Kindern und Jugendlichen während der COVID-19-Pandemie</a:t>
            </a:r>
            <a:endParaRPr lang="de-DE" sz="2000" dirty="0">
              <a:latin typeface="Arial" panose="020B0604020202020204" pitchFamily="34" charset="0"/>
              <a:ea typeface="Calibri" panose="020F050202020403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Zeitraum: 26.05.19 bis zum 10.06.20</a:t>
            </a:r>
          </a:p>
          <a:p>
            <a:r>
              <a:rPr lang="de-DE" sz="2000" i="1" dirty="0">
                <a:latin typeface="Arial" panose="020B0604020202020204" pitchFamily="34" charset="0"/>
                <a:cs typeface="Arial" panose="020B0604020202020204" pitchFamily="34" charset="0"/>
              </a:rPr>
              <a:t>n</a:t>
            </a:r>
            <a:r>
              <a:rPr lang="de-DE" sz="2000" dirty="0">
                <a:latin typeface="Arial" panose="020B0604020202020204" pitchFamily="34" charset="0"/>
                <a:cs typeface="Arial" panose="020B0604020202020204" pitchFamily="34" charset="0"/>
              </a:rPr>
              <a:t> = 1586 Eltern mit 7‑ bis 17-jährigen Kindern und Jugendlichen</a:t>
            </a:r>
          </a:p>
          <a:p>
            <a:r>
              <a:rPr lang="de-DE" sz="2000" i="1" dirty="0">
                <a:latin typeface="Arial" panose="020B0604020202020204" pitchFamily="34" charset="0"/>
                <a:cs typeface="Arial" panose="020B0604020202020204" pitchFamily="34" charset="0"/>
              </a:rPr>
              <a:t>n</a:t>
            </a:r>
            <a:r>
              <a:rPr lang="de-DE" sz="2000" dirty="0">
                <a:latin typeface="Arial" panose="020B0604020202020204" pitchFamily="34" charset="0"/>
                <a:cs typeface="Arial" panose="020B0604020202020204" pitchFamily="34" charset="0"/>
              </a:rPr>
              <a:t> = 1040 11- bis 17-Jährige (Selbstangaben)</a:t>
            </a:r>
            <a:endParaRPr lang="de-DE" sz="2000" dirty="0">
              <a:latin typeface="Arial" panose="020B0604020202020204" pitchFamily="34" charset="0"/>
              <a:ea typeface="Calibri" panose="020F0502020204030204" pitchFamily="34" charset="0"/>
              <a:cs typeface="Arial" panose="020B0604020202020204" pitchFamily="34" charset="0"/>
            </a:endParaRPr>
          </a:p>
          <a:p>
            <a:r>
              <a:rPr lang="de-DE" sz="2000" dirty="0">
                <a:latin typeface="Arial" panose="020B0604020202020204" pitchFamily="34" charset="0"/>
                <a:ea typeface="Calibri" panose="020F0502020204030204" pitchFamily="34" charset="0"/>
                <a:cs typeface="Arial" panose="020B0604020202020204" pitchFamily="34" charset="0"/>
              </a:rPr>
              <a:t>Gesamtprävalenz psychischer Gesundheitsprobleme: </a:t>
            </a:r>
            <a:r>
              <a:rPr lang="de-DE" sz="2000" b="1" dirty="0">
                <a:solidFill>
                  <a:srgbClr val="FF0000"/>
                </a:solidFill>
                <a:latin typeface="Arial" panose="020B0604020202020204" pitchFamily="34" charset="0"/>
                <a:ea typeface="Calibri" panose="020F0502020204030204" pitchFamily="34" charset="0"/>
                <a:cs typeface="Arial" panose="020B0604020202020204" pitchFamily="34" charset="0"/>
              </a:rPr>
              <a:t>18% vor der Pandemie </a:t>
            </a:r>
          </a:p>
          <a:p>
            <a:pPr marL="0" indent="0">
              <a:buNone/>
            </a:pPr>
            <a:endParaRPr lang="de-DE"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de-DE" sz="2000" b="1" dirty="0">
                <a:latin typeface="Arial" panose="020B0604020202020204" pitchFamily="34" charset="0"/>
                <a:ea typeface="Calibri" panose="020F0502020204030204" pitchFamily="34" charset="0"/>
                <a:cs typeface="Arial" panose="020B0604020202020204" pitchFamily="34" charset="0"/>
              </a:rPr>
              <a:t>Prozentsatz stieg in der Pandemie stark an (Mai/Juni </a:t>
            </a:r>
            <a:r>
              <a:rPr lang="de-DE" sz="2000" b="1" dirty="0">
                <a:solidFill>
                  <a:srgbClr val="FF0000"/>
                </a:solidFill>
                <a:latin typeface="Arial" panose="020B0604020202020204" pitchFamily="34" charset="0"/>
                <a:ea typeface="Calibri" panose="020F0502020204030204" pitchFamily="34" charset="0"/>
                <a:cs typeface="Arial" panose="020B0604020202020204" pitchFamily="34" charset="0"/>
              </a:rPr>
              <a:t>2020: 40%</a:t>
            </a:r>
            <a:r>
              <a:rPr lang="de-DE" sz="2000" b="1" dirty="0">
                <a:latin typeface="Arial" panose="020B0604020202020204" pitchFamily="34" charset="0"/>
                <a:ea typeface="Calibri" panose="020F0502020204030204" pitchFamily="34" charset="0"/>
                <a:cs typeface="Arial" panose="020B0604020202020204" pitchFamily="34" charset="0"/>
              </a:rPr>
              <a:t>;</a:t>
            </a:r>
            <a:r>
              <a:rPr lang="de-DE" sz="2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2000" b="1" dirty="0">
                <a:latin typeface="Arial" panose="020B0604020202020204" pitchFamily="34" charset="0"/>
                <a:ea typeface="Calibri" panose="020F0502020204030204" pitchFamily="34" charset="0"/>
                <a:cs typeface="Arial" panose="020B0604020202020204" pitchFamily="34" charset="0"/>
              </a:rPr>
              <a:t>Dezember 2020/Januar </a:t>
            </a:r>
            <a:r>
              <a:rPr lang="de-DE" sz="2000" b="1" dirty="0">
                <a:solidFill>
                  <a:srgbClr val="FF0000"/>
                </a:solidFill>
                <a:latin typeface="Arial" panose="020B0604020202020204" pitchFamily="34" charset="0"/>
                <a:ea typeface="Calibri" panose="020F0502020204030204" pitchFamily="34" charset="0"/>
                <a:cs typeface="Arial" panose="020B0604020202020204" pitchFamily="34" charset="0"/>
              </a:rPr>
              <a:t>2021: 48%; </a:t>
            </a:r>
            <a:r>
              <a:rPr lang="de-DE" sz="2000" b="1" dirty="0">
                <a:latin typeface="Arial" panose="020B0604020202020204" pitchFamily="34" charset="0"/>
                <a:ea typeface="Calibri" panose="020F0502020204030204" pitchFamily="34" charset="0"/>
                <a:cs typeface="Arial" panose="020B0604020202020204" pitchFamily="34" charset="0"/>
              </a:rPr>
              <a:t>September/ Oktober 2021: 35%)</a:t>
            </a:r>
            <a:endParaRPr lang="de-DE"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de-DE" sz="1700" b="0" i="0" dirty="0">
                <a:effectLst/>
                <a:latin typeface="Arial" panose="020B0604020202020204" pitchFamily="34" charset="0"/>
                <a:cs typeface="Arial" panose="020B0604020202020204" pitchFamily="34" charset="0"/>
              </a:rPr>
              <a:t>Ravens-</a:t>
            </a:r>
            <a:r>
              <a:rPr lang="de-DE" sz="1700" b="0" i="0" dirty="0" err="1">
                <a:effectLst/>
                <a:latin typeface="Arial" panose="020B0604020202020204" pitchFamily="34" charset="0"/>
                <a:cs typeface="Arial" panose="020B0604020202020204" pitchFamily="34" charset="0"/>
              </a:rPr>
              <a:t>Sieberer</a:t>
            </a:r>
            <a:r>
              <a:rPr lang="de-DE" sz="1700" b="0" i="0" dirty="0">
                <a:effectLst/>
                <a:latin typeface="Arial" panose="020B0604020202020204" pitchFamily="34" charset="0"/>
                <a:cs typeface="Arial" panose="020B0604020202020204" pitchFamily="34" charset="0"/>
              </a:rPr>
              <a:t> et al. </a:t>
            </a:r>
            <a:r>
              <a:rPr lang="de-DE" sz="1700" dirty="0">
                <a:latin typeface="Arial" panose="020B0604020202020204" pitchFamily="34" charset="0"/>
                <a:cs typeface="Arial" panose="020B0604020202020204" pitchFamily="34" charset="0"/>
              </a:rPr>
              <a:t>(</a:t>
            </a:r>
            <a:r>
              <a:rPr lang="de-DE" sz="1700" b="0" i="0" dirty="0">
                <a:effectLst/>
                <a:latin typeface="Arial" panose="020B0604020202020204" pitchFamily="34" charset="0"/>
                <a:cs typeface="Arial" panose="020B0604020202020204" pitchFamily="34" charset="0"/>
              </a:rPr>
              <a:t>2021) </a:t>
            </a:r>
            <a:r>
              <a:rPr lang="de-DE" sz="1700" dirty="0">
                <a:latin typeface="Arial" panose="020B0604020202020204" pitchFamily="34" charset="0"/>
                <a:cs typeface="Arial" panose="020B0604020202020204" pitchFamily="34" charset="0"/>
              </a:rPr>
              <a:t>[13] </a:t>
            </a:r>
            <a:endParaRPr lang="de-DE" sz="17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de-DE" sz="2000" dirty="0">
              <a:latin typeface="Arial" panose="020B0604020202020204" pitchFamily="34" charset="0"/>
              <a:ea typeface="Calibri" panose="020F050202020403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37B4D2D5-659E-A2C4-B311-B46C3C7BE9C5}"/>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2162E785-6F2D-B8F4-0844-1C63B439D3F0}"/>
              </a:ext>
            </a:extLst>
          </p:cNvPr>
          <p:cNvSpPr>
            <a:spLocks noGrp="1"/>
          </p:cNvSpPr>
          <p:nvPr>
            <p:ph type="sldNum" sz="quarter" idx="12"/>
          </p:nvPr>
        </p:nvSpPr>
        <p:spPr/>
        <p:txBody>
          <a:bodyPr/>
          <a:lstStyle/>
          <a:p>
            <a:fld id="{389B9A95-A989-47C9-8173-1333E919B897}" type="slidenum">
              <a:rPr lang="de-DE" smtClean="0"/>
              <a:t>31</a:t>
            </a:fld>
            <a:endParaRPr lang="de-DE"/>
          </a:p>
        </p:txBody>
      </p:sp>
      <p:cxnSp>
        <p:nvCxnSpPr>
          <p:cNvPr id="6" name="Gerader Verbinder 5">
            <a:extLst>
              <a:ext uri="{FF2B5EF4-FFF2-40B4-BE49-F238E27FC236}">
                <a16:creationId xmlns:a16="http://schemas.microsoft.com/office/drawing/2014/main" id="{A157FCDE-912B-FC38-24E1-A9EC47C33288}"/>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41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4C7029-87D0-1059-7F49-024FDE1BA51F}"/>
              </a:ext>
            </a:extLst>
          </p:cNvPr>
          <p:cNvSpPr>
            <a:spLocks noGrp="1"/>
          </p:cNvSpPr>
          <p:nvPr>
            <p:ph idx="1"/>
          </p:nvPr>
        </p:nvSpPr>
        <p:spPr>
          <a:xfrm>
            <a:off x="838200" y="1847853"/>
            <a:ext cx="10515600" cy="4351339"/>
          </a:xfrm>
        </p:spPr>
        <p:txBody>
          <a:bodyPr>
            <a:noAutofit/>
          </a:bodyPr>
          <a:lstStyle/>
          <a:p>
            <a:pPr marL="0" indent="0">
              <a:buNone/>
            </a:pPr>
            <a:r>
              <a:rPr lang="de-DE" sz="2000" b="1" dirty="0">
                <a:latin typeface="Arial" panose="020B0604020202020204" pitchFamily="34" charset="0"/>
                <a:cs typeface="Arial" panose="020B0604020202020204" pitchFamily="34" charset="0"/>
              </a:rPr>
              <a:t>COPSY-Studie („</a:t>
            </a:r>
            <a:r>
              <a:rPr lang="de-DE" sz="2000" b="1" dirty="0" err="1">
                <a:latin typeface="Arial" panose="020B0604020202020204" pitchFamily="34" charset="0"/>
                <a:cs typeface="Arial" panose="020B0604020202020204" pitchFamily="34" charset="0"/>
              </a:rPr>
              <a:t>COrona</a:t>
            </a:r>
            <a:r>
              <a:rPr lang="de-DE" sz="2000" b="1" dirty="0">
                <a:latin typeface="Arial" panose="020B0604020202020204" pitchFamily="34" charset="0"/>
                <a:cs typeface="Arial" panose="020B0604020202020204" pitchFamily="34" charset="0"/>
              </a:rPr>
              <a:t> und </a:t>
            </a:r>
            <a:r>
              <a:rPr lang="de-DE" sz="2000" b="1" dirty="0" err="1">
                <a:latin typeface="Arial" panose="020B0604020202020204" pitchFamily="34" charset="0"/>
                <a:cs typeface="Arial" panose="020B0604020202020204" pitchFamily="34" charset="0"/>
              </a:rPr>
              <a:t>PSYche</a:t>
            </a:r>
            <a:r>
              <a:rPr lang="de-DE" sz="2000" b="1" dirty="0">
                <a:latin typeface="Arial" panose="020B0604020202020204" pitchFamily="34" charset="0"/>
                <a:cs typeface="Arial" panose="020B0604020202020204" pitchFamily="34" charset="0"/>
              </a:rPr>
              <a:t>“)</a:t>
            </a:r>
          </a:p>
          <a:p>
            <a:pPr marL="0" indent="0" algn="ctr">
              <a:buNone/>
            </a:pPr>
            <a:endParaRPr lang="de-DE" sz="20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de-DE" sz="2000" b="1" dirty="0">
                <a:latin typeface="Arial" panose="020B0604020202020204" pitchFamily="34" charset="0"/>
                <a:ea typeface="Calibri" panose="020F0502020204030204" pitchFamily="34" charset="0"/>
                <a:cs typeface="Arial" panose="020B0604020202020204" pitchFamily="34" charset="0"/>
              </a:rPr>
              <a:t>Angstzustände und depressive Symptome nahmen zu</a:t>
            </a:r>
          </a:p>
          <a:p>
            <a:pPr marL="0" indent="0">
              <a:buNone/>
            </a:pPr>
            <a:endParaRPr lang="de-DE"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de-DE" sz="2000" b="1" u="sng" dirty="0">
                <a:latin typeface="Arial" panose="020B0604020202020204" pitchFamily="34" charset="0"/>
                <a:ea typeface="Calibri" panose="020F0502020204030204" pitchFamily="34" charset="0"/>
                <a:cs typeface="Arial" panose="020B0604020202020204" pitchFamily="34" charset="0"/>
              </a:rPr>
              <a:t>Ursachen:</a:t>
            </a:r>
          </a:p>
          <a:p>
            <a:pPr lvl="1"/>
            <a:r>
              <a:rPr lang="de-DE" sz="2000" dirty="0">
                <a:latin typeface="Arial" panose="020B0604020202020204" pitchFamily="34" charset="0"/>
                <a:ea typeface="Calibri" panose="020F0502020204030204" pitchFamily="34" charset="0"/>
                <a:cs typeface="Arial" panose="020B0604020202020204" pitchFamily="34" charset="0"/>
              </a:rPr>
              <a:t>beengte Wohnverhältnisse</a:t>
            </a:r>
          </a:p>
          <a:p>
            <a:pPr lvl="1"/>
            <a:r>
              <a:rPr lang="de-DE" sz="2000" dirty="0">
                <a:latin typeface="Arial" panose="020B0604020202020204" pitchFamily="34" charset="0"/>
                <a:ea typeface="Calibri" panose="020F0502020204030204" pitchFamily="34" charset="0"/>
                <a:cs typeface="Arial" panose="020B0604020202020204" pitchFamily="34" charset="0"/>
              </a:rPr>
              <a:t>Migrationshintergrund</a:t>
            </a:r>
          </a:p>
          <a:p>
            <a:pPr lvl="1"/>
            <a:r>
              <a:rPr lang="de-DE" sz="2000" dirty="0">
                <a:latin typeface="Arial" panose="020B0604020202020204" pitchFamily="34" charset="0"/>
                <a:ea typeface="Calibri" panose="020F0502020204030204" pitchFamily="34" charset="0"/>
                <a:cs typeface="Arial" panose="020B0604020202020204" pitchFamily="34" charset="0"/>
              </a:rPr>
              <a:t>psychische Probleme der Eltern (Existenzielle Ängste), niedrige elterliche Bildung (sozioökonomischer Status)</a:t>
            </a:r>
          </a:p>
          <a:p>
            <a:pPr lvl="1"/>
            <a:r>
              <a:rPr lang="de-DE" sz="2000" dirty="0">
                <a:latin typeface="Arial" panose="020B0604020202020204" pitchFamily="34" charset="0"/>
                <a:ea typeface="Calibri" panose="020F0502020204030204" pitchFamily="34" charset="0"/>
                <a:cs typeface="Arial" panose="020B0604020202020204" pitchFamily="34" charset="0"/>
              </a:rPr>
              <a:t>Weniger Sport, Soziale Isolierung – (Entwicklungsaufgaben </a:t>
            </a:r>
            <a:r>
              <a:rPr lang="de-DE" sz="20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p>
          <a:p>
            <a:pPr lvl="1"/>
            <a:endParaRPr lang="de-DE" sz="20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marL="0" indent="0">
              <a:buNone/>
            </a:pPr>
            <a:r>
              <a:rPr lang="de-DE" sz="2000" b="0" i="0" dirty="0">
                <a:effectLst/>
                <a:latin typeface="Arial" panose="020B0604020202020204" pitchFamily="34" charset="0"/>
                <a:cs typeface="Arial" panose="020B0604020202020204" pitchFamily="34" charset="0"/>
              </a:rPr>
              <a:t>Ravens-</a:t>
            </a:r>
            <a:r>
              <a:rPr lang="de-DE" sz="2000" b="0" i="0" dirty="0" err="1">
                <a:effectLst/>
                <a:latin typeface="Arial" panose="020B0604020202020204" pitchFamily="34" charset="0"/>
                <a:cs typeface="Arial" panose="020B0604020202020204" pitchFamily="34" charset="0"/>
              </a:rPr>
              <a:t>Sieberer</a:t>
            </a:r>
            <a:r>
              <a:rPr lang="de-DE" sz="2000" b="0" i="0" dirty="0">
                <a:effectLst/>
                <a:latin typeface="Arial" panose="020B0604020202020204" pitchFamily="34" charset="0"/>
                <a:cs typeface="Arial" panose="020B0604020202020204" pitchFamily="34" charset="0"/>
              </a:rPr>
              <a:t> et al. </a:t>
            </a:r>
            <a:r>
              <a:rPr lang="de-DE" sz="2000" dirty="0">
                <a:latin typeface="Arial" panose="020B0604020202020204" pitchFamily="34" charset="0"/>
                <a:cs typeface="Arial" panose="020B0604020202020204" pitchFamily="34" charset="0"/>
              </a:rPr>
              <a:t>(2021) [13] </a:t>
            </a:r>
          </a:p>
          <a:p>
            <a:pPr marL="457201" lvl="1" indent="0">
              <a:buNone/>
            </a:pPr>
            <a:endParaRPr lang="de-DE" sz="2000" dirty="0">
              <a:latin typeface="Arial" panose="020B0604020202020204" pitchFamily="34" charset="0"/>
              <a:ea typeface="Calibri" panose="020F0502020204030204" pitchFamily="34" charset="0"/>
              <a:cs typeface="Arial" panose="020B0604020202020204" pitchFamily="34" charset="0"/>
            </a:endParaRPr>
          </a:p>
          <a:p>
            <a:pPr lvl="2" algn="ctr"/>
            <a:endParaRPr lang="de-DE" dirty="0">
              <a:latin typeface="Arial" panose="020B0604020202020204" pitchFamily="34" charset="0"/>
              <a:ea typeface="Calibri" panose="020F050202020403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4AB8154-1D14-D592-B139-BAC63DB8B954}"/>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419FF395-0F83-E9BE-B25E-20BB2A5AB292}"/>
              </a:ext>
            </a:extLst>
          </p:cNvPr>
          <p:cNvSpPr>
            <a:spLocks noGrp="1"/>
          </p:cNvSpPr>
          <p:nvPr>
            <p:ph type="sldNum" sz="quarter" idx="12"/>
          </p:nvPr>
        </p:nvSpPr>
        <p:spPr/>
        <p:txBody>
          <a:bodyPr/>
          <a:lstStyle/>
          <a:p>
            <a:fld id="{389B9A95-A989-47C9-8173-1333E919B897}" type="slidenum">
              <a:rPr lang="de-DE" smtClean="0"/>
              <a:t>32</a:t>
            </a:fld>
            <a:endParaRPr lang="de-DE"/>
          </a:p>
        </p:txBody>
      </p:sp>
      <p:cxnSp>
        <p:nvCxnSpPr>
          <p:cNvPr id="6" name="Gerader Verbinder 5">
            <a:extLst>
              <a:ext uri="{FF2B5EF4-FFF2-40B4-BE49-F238E27FC236}">
                <a16:creationId xmlns:a16="http://schemas.microsoft.com/office/drawing/2014/main" id="{43E5806B-C64F-56BB-4FA7-D9BBAA646A1B}"/>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9E491D8D-A221-4673-DD4C-82D773AB7EB3}"/>
              </a:ext>
            </a:extLst>
          </p:cNvPr>
          <p:cNvSpPr>
            <a:spLocks noGrp="1"/>
          </p:cNvSpPr>
          <p:nvPr>
            <p:ph type="title"/>
          </p:nvPr>
        </p:nvSpPr>
        <p:spPr>
          <a:xfrm>
            <a:off x="838200" y="443709"/>
            <a:ext cx="10515600" cy="1325563"/>
          </a:xfrm>
        </p:spPr>
        <p:txBody>
          <a:bodyPr/>
          <a:lstStyle/>
          <a:p>
            <a:r>
              <a:rPr lang="de-DE" dirty="0">
                <a:latin typeface="Arial" panose="020B0604020202020204" pitchFamily="34" charset="0"/>
                <a:cs typeface="Arial" panose="020B0604020202020204" pitchFamily="34" charset="0"/>
              </a:rPr>
              <a:t>Epidemiologie – Corona </a:t>
            </a:r>
          </a:p>
        </p:txBody>
      </p:sp>
    </p:spTree>
    <p:extLst>
      <p:ext uri="{BB962C8B-B14F-4D97-AF65-F5344CB8AC3E}">
        <p14:creationId xmlns:p14="http://schemas.microsoft.com/office/powerpoint/2010/main" val="1180953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819EB8-51D3-787A-20FE-9B8863AC40EE}"/>
              </a:ext>
            </a:extLst>
          </p:cNvPr>
          <p:cNvSpPr>
            <a:spLocks noGrp="1"/>
          </p:cNvSpPr>
          <p:nvPr>
            <p:ph idx="1"/>
          </p:nvPr>
        </p:nvSpPr>
        <p:spPr>
          <a:xfrm>
            <a:off x="838204" y="2141533"/>
            <a:ext cx="10515600" cy="4351339"/>
          </a:xfrm>
        </p:spPr>
        <p:txBody>
          <a:bodyPr>
            <a:normAutofit/>
          </a:bodyPr>
          <a:lstStyle/>
          <a:p>
            <a:pPr marL="0" indent="0" algn="ctr">
              <a:buNone/>
            </a:pPr>
            <a:r>
              <a:rPr lang="de-DE" sz="2000" b="1" dirty="0">
                <a:solidFill>
                  <a:srgbClr val="FF0000"/>
                </a:solidFill>
                <a:latin typeface="Arial" panose="020B0604020202020204" pitchFamily="34" charset="0"/>
                <a:cs typeface="Arial" panose="020B0604020202020204" pitchFamily="34" charset="0"/>
              </a:rPr>
              <a:t>Ja und Nein  = JEIN … Es ist kompliziert !</a:t>
            </a:r>
          </a:p>
          <a:p>
            <a:pPr marL="0" indent="0" algn="ctr">
              <a:buNone/>
            </a:pPr>
            <a:endParaRPr lang="de-DE" sz="2000" b="1" dirty="0">
              <a:solidFill>
                <a:srgbClr val="FF0000"/>
              </a:solidFill>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insgesamt weitgehend stabile Prävalenzen  nach ICD-10 </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Diagnoseanzahl abhängig von:</a:t>
            </a:r>
          </a:p>
          <a:p>
            <a:pPr lvl="1"/>
            <a:r>
              <a:rPr lang="de-DE" sz="2000" dirty="0">
                <a:latin typeface="Arial" panose="020B0604020202020204" pitchFamily="34" charset="0"/>
                <a:cs typeface="Arial" panose="020B0604020202020204" pitchFamily="34" charset="0"/>
              </a:rPr>
              <a:t>Diagnosekriterien (BSP Alter, Symptomcluster, Dimensionalität /Autismus) und Konzept</a:t>
            </a:r>
          </a:p>
          <a:p>
            <a:pPr lvl="1"/>
            <a:r>
              <a:rPr lang="de-DE" sz="2000" dirty="0">
                <a:latin typeface="Arial" panose="020B0604020202020204" pitchFamily="34" charset="0"/>
                <a:cs typeface="Arial" panose="020B0604020202020204" pitchFamily="34" charset="0"/>
              </a:rPr>
              <a:t>Awareness (positive Effekte von Corona!!) – </a:t>
            </a:r>
            <a:r>
              <a:rPr lang="de-DE" sz="2000" b="1" dirty="0">
                <a:latin typeface="Arial" panose="020B0604020202020204" pitchFamily="34" charset="0"/>
                <a:cs typeface="Arial" panose="020B0604020202020204" pitchFamily="34" charset="0"/>
              </a:rPr>
              <a:t>Entstigmatisierung durch Externalisierung!</a:t>
            </a:r>
          </a:p>
          <a:p>
            <a:pPr marL="0" indent="0">
              <a:buNone/>
            </a:pPr>
            <a:r>
              <a:rPr lang="de-DE" sz="2000" dirty="0">
                <a:latin typeface="Arial" panose="020B0604020202020204" pitchFamily="34" charset="0"/>
                <a:cs typeface="Arial" panose="020B0604020202020204" pitchFamily="34" charset="0"/>
              </a:rPr>
              <a:t>	BSP Medien [Artikel: </a:t>
            </a:r>
            <a:r>
              <a:rPr lang="de-DE" sz="2000" b="1" dirty="0">
                <a:latin typeface="Arial" panose="020B0604020202020204" pitchFamily="34" charset="0"/>
                <a:cs typeface="Arial" panose="020B0604020202020204" pitchFamily="34" charset="0"/>
              </a:rPr>
              <a:t>Dank Covid anständig psychisch krank</a:t>
            </a:r>
            <a:r>
              <a:rPr lang="de-DE" sz="2000" dirty="0">
                <a:latin typeface="Arial" panose="020B0604020202020204" pitchFamily="34" charset="0"/>
                <a:cs typeface="Arial" panose="020B0604020202020204" pitchFamily="34" charset="0"/>
              </a:rPr>
              <a:t>]</a:t>
            </a: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sz="20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3393717-DB26-7163-973A-23FBC16CE70F}"/>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C9020F21-2331-16A4-C3B6-8F7086405126}"/>
              </a:ext>
            </a:extLst>
          </p:cNvPr>
          <p:cNvSpPr>
            <a:spLocks noGrp="1"/>
          </p:cNvSpPr>
          <p:nvPr>
            <p:ph type="sldNum" sz="quarter" idx="12"/>
          </p:nvPr>
        </p:nvSpPr>
        <p:spPr/>
        <p:txBody>
          <a:bodyPr/>
          <a:lstStyle/>
          <a:p>
            <a:fld id="{389B9A95-A989-47C9-8173-1333E919B897}" type="slidenum">
              <a:rPr lang="de-DE" smtClean="0"/>
              <a:t>33</a:t>
            </a:fld>
            <a:endParaRPr lang="de-DE"/>
          </a:p>
        </p:txBody>
      </p:sp>
      <p:cxnSp>
        <p:nvCxnSpPr>
          <p:cNvPr id="6" name="Gerader Verbinder 5">
            <a:extLst>
              <a:ext uri="{FF2B5EF4-FFF2-40B4-BE49-F238E27FC236}">
                <a16:creationId xmlns:a16="http://schemas.microsoft.com/office/drawing/2014/main" id="{8B277B7D-C116-634C-B132-8044A02FDDEB}"/>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27512C47-DAC8-4BC2-95BD-30B58D29587D}"/>
              </a:ext>
            </a:extLst>
          </p:cNvPr>
          <p:cNvSpPr>
            <a:spLocks noGrp="1"/>
          </p:cNvSpPr>
          <p:nvPr>
            <p:ph type="title"/>
          </p:nvPr>
        </p:nvSpPr>
        <p:spPr>
          <a:xfrm>
            <a:off x="838204" y="365128"/>
            <a:ext cx="10515600" cy="1325563"/>
          </a:xfrm>
        </p:spPr>
        <p:txBody>
          <a:bodyPr/>
          <a:lstStyle/>
          <a:p>
            <a:pPr algn="ctr"/>
            <a:r>
              <a:rPr lang="de-DE" dirty="0">
                <a:latin typeface="Arial" panose="020B0604020202020204" pitchFamily="34" charset="0"/>
                <a:cs typeface="Arial" panose="020B0604020202020204" pitchFamily="34" charset="0"/>
              </a:rPr>
              <a:t>Epidemiologie – „Mehr oder Weniger“ Diagnosen ?</a:t>
            </a:r>
          </a:p>
        </p:txBody>
      </p:sp>
    </p:spTree>
    <p:extLst>
      <p:ext uri="{BB962C8B-B14F-4D97-AF65-F5344CB8AC3E}">
        <p14:creationId xmlns:p14="http://schemas.microsoft.com/office/powerpoint/2010/main" val="308342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819EB8-51D3-787A-20FE-9B8863AC40EE}"/>
              </a:ext>
            </a:extLst>
          </p:cNvPr>
          <p:cNvSpPr>
            <a:spLocks noGrp="1"/>
          </p:cNvSpPr>
          <p:nvPr>
            <p:ph idx="1"/>
          </p:nvPr>
        </p:nvSpPr>
        <p:spPr>
          <a:xfrm>
            <a:off x="838199" y="2187577"/>
            <a:ext cx="10515600" cy="4351339"/>
          </a:xfrm>
        </p:spPr>
        <p:txBody>
          <a:bodyPr>
            <a:normAutofit/>
          </a:bodyPr>
          <a:lstStyle/>
          <a:p>
            <a:pPr marL="0" indent="0" algn="ctr">
              <a:buNone/>
            </a:pPr>
            <a:r>
              <a:rPr lang="de-DE" sz="2000" b="1" dirty="0">
                <a:solidFill>
                  <a:srgbClr val="FF0000"/>
                </a:solidFill>
                <a:latin typeface="Arial" panose="020B0604020202020204" pitchFamily="34" charset="0"/>
                <a:cs typeface="Arial" panose="020B0604020202020204" pitchFamily="34" charset="0"/>
              </a:rPr>
              <a:t>Ja und Nein  = JEIN … Es ist kompliziert !</a:t>
            </a:r>
          </a:p>
          <a:p>
            <a:pPr marL="0" indent="0">
              <a:buNone/>
            </a:pPr>
            <a:endParaRPr lang="de-DE" sz="2000" dirty="0">
              <a:latin typeface="Arial" panose="020B0604020202020204" pitchFamily="34" charset="0"/>
              <a:cs typeface="Arial" panose="020B0604020202020204" pitchFamily="34" charset="0"/>
            </a:endParaRPr>
          </a:p>
          <a:p>
            <a:pPr>
              <a:lnSpc>
                <a:spcPct val="120000"/>
              </a:lnSpc>
            </a:pPr>
            <a:r>
              <a:rPr lang="de-DE" sz="2000" dirty="0">
                <a:latin typeface="Arial" panose="020B0604020202020204" pitchFamily="34" charset="0"/>
                <a:cs typeface="Arial" panose="020B0604020202020204" pitchFamily="34" charset="0"/>
              </a:rPr>
              <a:t>Keine zeitstabilen Pauschalaussagen möglich (zeitlich begrenzt, mehr Studien werden benötigt) - </a:t>
            </a:r>
            <a:r>
              <a:rPr lang="de-DE" sz="2000" b="1" dirty="0">
                <a:latin typeface="Arial" panose="020B0604020202020204" pitchFamily="34" charset="0"/>
                <a:cs typeface="Arial" panose="020B0604020202020204" pitchFamily="34" charset="0"/>
              </a:rPr>
              <a:t>heterogene epidemiologische Studien!</a:t>
            </a:r>
          </a:p>
          <a:p>
            <a:pPr>
              <a:lnSpc>
                <a:spcPct val="120000"/>
              </a:lnSpc>
            </a:pPr>
            <a:r>
              <a:rPr lang="de-DE" sz="2000" b="1" dirty="0">
                <a:latin typeface="Arial" panose="020B0604020202020204" pitchFamily="34" charset="0"/>
                <a:cs typeface="Arial" panose="020B0604020202020204" pitchFamily="34" charset="0"/>
              </a:rPr>
              <a:t>psychische Störungen nicht notwendigerweise mit KH Aufenthalt</a:t>
            </a:r>
            <a:r>
              <a:rPr lang="de-DE" sz="2000" dirty="0">
                <a:latin typeface="Arial" panose="020B0604020202020204" pitchFamily="34" charset="0"/>
                <a:cs typeface="Arial" panose="020B0604020202020204" pitchFamily="34" charset="0"/>
              </a:rPr>
              <a:t> verbunden</a:t>
            </a:r>
          </a:p>
          <a:p>
            <a:pPr>
              <a:lnSpc>
                <a:spcPct val="120000"/>
              </a:lnSpc>
            </a:pPr>
            <a:r>
              <a:rPr lang="de-DE" sz="2000" b="1" dirty="0">
                <a:latin typeface="Arial" panose="020B0604020202020204" pitchFamily="34" charset="0"/>
                <a:cs typeface="Arial" panose="020B0604020202020204" pitchFamily="34" charset="0"/>
              </a:rPr>
              <a:t>Störungskonzepte ändern sich </a:t>
            </a:r>
            <a:r>
              <a:rPr lang="de-DE" sz="2000" dirty="0">
                <a:latin typeface="Arial" panose="020B0604020202020204" pitchFamily="34" charset="0"/>
                <a:cs typeface="Arial" panose="020B0604020202020204" pitchFamily="34" charset="0"/>
              </a:rPr>
              <a:t>mit fortlaufender </a:t>
            </a:r>
            <a:r>
              <a:rPr lang="de-DE" sz="2000" b="1" dirty="0">
                <a:latin typeface="Arial" panose="020B0604020202020204" pitchFamily="34" charset="0"/>
                <a:cs typeface="Arial" panose="020B0604020202020204" pitchFamily="34" charset="0"/>
              </a:rPr>
              <a:t>Forschung (siehe Depression im Kindesalter)</a:t>
            </a:r>
          </a:p>
          <a:p>
            <a:r>
              <a:rPr lang="de-DE" sz="2000" b="1" dirty="0">
                <a:latin typeface="Arial" panose="020B0604020202020204" pitchFamily="34" charset="0"/>
                <a:cs typeface="Arial" panose="020B0604020202020204" pitchFamily="34" charset="0"/>
              </a:rPr>
              <a:t>….</a:t>
            </a:r>
          </a:p>
          <a:p>
            <a:pPr marL="0" indent="0">
              <a:buNone/>
            </a:pPr>
            <a:endParaRPr lang="de-DE" sz="20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3393717-DB26-7163-973A-23FBC16CE70F}"/>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C9020F21-2331-16A4-C3B6-8F7086405126}"/>
              </a:ext>
            </a:extLst>
          </p:cNvPr>
          <p:cNvSpPr>
            <a:spLocks noGrp="1"/>
          </p:cNvSpPr>
          <p:nvPr>
            <p:ph type="sldNum" sz="quarter" idx="12"/>
          </p:nvPr>
        </p:nvSpPr>
        <p:spPr/>
        <p:txBody>
          <a:bodyPr/>
          <a:lstStyle/>
          <a:p>
            <a:fld id="{389B9A95-A989-47C9-8173-1333E919B897}" type="slidenum">
              <a:rPr lang="de-DE" smtClean="0"/>
              <a:t>34</a:t>
            </a:fld>
            <a:endParaRPr lang="de-DE"/>
          </a:p>
        </p:txBody>
      </p:sp>
      <p:cxnSp>
        <p:nvCxnSpPr>
          <p:cNvPr id="6" name="Gerader Verbinder 5">
            <a:extLst>
              <a:ext uri="{FF2B5EF4-FFF2-40B4-BE49-F238E27FC236}">
                <a16:creationId xmlns:a16="http://schemas.microsoft.com/office/drawing/2014/main" id="{8B277B7D-C116-634C-B132-8044A02FDDEB}"/>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27512C47-DAC8-4BC2-95BD-30B58D29587D}"/>
              </a:ext>
            </a:extLst>
          </p:cNvPr>
          <p:cNvSpPr>
            <a:spLocks noGrp="1"/>
          </p:cNvSpPr>
          <p:nvPr>
            <p:ph type="title"/>
          </p:nvPr>
        </p:nvSpPr>
        <p:spPr>
          <a:xfrm>
            <a:off x="838204" y="365128"/>
            <a:ext cx="10515600" cy="1325563"/>
          </a:xfrm>
        </p:spPr>
        <p:txBody>
          <a:bodyPr/>
          <a:lstStyle/>
          <a:p>
            <a:pPr algn="ctr"/>
            <a:r>
              <a:rPr lang="de-DE" dirty="0">
                <a:latin typeface="Arial" panose="020B0604020202020204" pitchFamily="34" charset="0"/>
                <a:cs typeface="Arial" panose="020B0604020202020204" pitchFamily="34" charset="0"/>
              </a:rPr>
              <a:t>Epidemiologie – „Mehr oder Weniger“ Diagnosen ?</a:t>
            </a:r>
          </a:p>
        </p:txBody>
      </p:sp>
    </p:spTree>
    <p:extLst>
      <p:ext uri="{BB962C8B-B14F-4D97-AF65-F5344CB8AC3E}">
        <p14:creationId xmlns:p14="http://schemas.microsoft.com/office/powerpoint/2010/main" val="1606048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CB6B01A-29F7-A2DC-E3BA-0E950A6EB5D1}"/>
              </a:ext>
            </a:extLst>
          </p:cNvPr>
          <p:cNvSpPr>
            <a:spLocks noGrp="1"/>
          </p:cNvSpPr>
          <p:nvPr>
            <p:ph idx="1"/>
          </p:nvPr>
        </p:nvSpPr>
        <p:spPr>
          <a:xfrm>
            <a:off x="838204" y="2054228"/>
            <a:ext cx="10515600" cy="3108325"/>
          </a:xfrm>
        </p:spPr>
        <p:txBody>
          <a:bodyPr>
            <a:normAutofit/>
          </a:bodyPr>
          <a:lstStyle/>
          <a:p>
            <a:pPr marL="0" indent="0" algn="ctr">
              <a:buNone/>
            </a:pPr>
            <a:r>
              <a:rPr lang="de-DE" b="1" dirty="0">
                <a:solidFill>
                  <a:srgbClr val="FF0000"/>
                </a:solidFill>
              </a:rPr>
              <a:t>Diagnose - </a:t>
            </a:r>
            <a:r>
              <a:rPr lang="de-DE" b="1" dirty="0" err="1">
                <a:solidFill>
                  <a:srgbClr val="FF0000"/>
                </a:solidFill>
              </a:rPr>
              <a:t>diagnosis</a:t>
            </a:r>
            <a:r>
              <a:rPr lang="de-DE" b="1" dirty="0">
                <a:solidFill>
                  <a:srgbClr val="FF0000"/>
                </a:solidFill>
              </a:rPr>
              <a:t>, griech. = Erkenntnis, Urteil</a:t>
            </a:r>
          </a:p>
          <a:p>
            <a:pPr marL="0" indent="0">
              <a:buNone/>
            </a:pPr>
            <a:r>
              <a:rPr lang="de-DE" b="1" dirty="0"/>
              <a:t>Wie gut </a:t>
            </a:r>
            <a:r>
              <a:rPr lang="de-DE" dirty="0"/>
              <a:t>sind Psychiatrische Diagnosen ? - Krankheitsverständnis</a:t>
            </a:r>
          </a:p>
          <a:p>
            <a:pPr marL="0" indent="0">
              <a:buNone/>
            </a:pPr>
            <a:r>
              <a:rPr lang="de-DE" dirty="0"/>
              <a:t>Veränderte Diagnose Kriterien = verbesserte Erkennbarkeit?! </a:t>
            </a:r>
          </a:p>
          <a:p>
            <a:pPr marL="0" indent="0">
              <a:buNone/>
            </a:pPr>
            <a:r>
              <a:rPr lang="de-DE" b="1" dirty="0"/>
              <a:t>Psychiatrische Methoden Sensitiv und spezifisch ? –laufender Prozess</a:t>
            </a:r>
          </a:p>
          <a:p>
            <a:pPr marL="0" indent="0">
              <a:buNone/>
            </a:pPr>
            <a:r>
              <a:rPr lang="de-DE" b="1" dirty="0"/>
              <a:t>Betrifft die ganze Psychiatrie: </a:t>
            </a:r>
            <a:r>
              <a:rPr lang="de-DE" dirty="0"/>
              <a:t>Biomarkersuche etc.</a:t>
            </a:r>
          </a:p>
          <a:p>
            <a:pPr marL="0" indent="0">
              <a:buNone/>
            </a:pPr>
            <a:endParaRPr lang="de-DE" dirty="0"/>
          </a:p>
        </p:txBody>
      </p:sp>
      <p:sp>
        <p:nvSpPr>
          <p:cNvPr id="4" name="Fußzeilenplatzhalter 3">
            <a:extLst>
              <a:ext uri="{FF2B5EF4-FFF2-40B4-BE49-F238E27FC236}">
                <a16:creationId xmlns:a16="http://schemas.microsoft.com/office/drawing/2014/main" id="{A61D0EEF-377C-7145-161A-1481B1210F2B}"/>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6320505D-063B-510B-720F-E282CEB3B337}"/>
              </a:ext>
            </a:extLst>
          </p:cNvPr>
          <p:cNvSpPr>
            <a:spLocks noGrp="1"/>
          </p:cNvSpPr>
          <p:nvPr>
            <p:ph type="sldNum" sz="quarter" idx="12"/>
          </p:nvPr>
        </p:nvSpPr>
        <p:spPr/>
        <p:txBody>
          <a:bodyPr/>
          <a:lstStyle/>
          <a:p>
            <a:fld id="{389B9A95-A989-47C9-8173-1333E919B897}" type="slidenum">
              <a:rPr lang="de-DE" smtClean="0"/>
              <a:t>35</a:t>
            </a:fld>
            <a:endParaRPr lang="de-DE"/>
          </a:p>
        </p:txBody>
      </p:sp>
      <p:cxnSp>
        <p:nvCxnSpPr>
          <p:cNvPr id="6" name="Gerader Verbinder 5">
            <a:extLst>
              <a:ext uri="{FF2B5EF4-FFF2-40B4-BE49-F238E27FC236}">
                <a16:creationId xmlns:a16="http://schemas.microsoft.com/office/drawing/2014/main" id="{D2762F2C-7960-C7F8-59E8-19370FE7B2B2}"/>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EA47CAFB-2AB7-9F66-C66A-C7B8C2D0F7BC}"/>
              </a:ext>
            </a:extLst>
          </p:cNvPr>
          <p:cNvSpPr>
            <a:spLocks noGrp="1"/>
          </p:cNvSpPr>
          <p:nvPr>
            <p:ph type="title"/>
          </p:nvPr>
        </p:nvSpPr>
        <p:spPr>
          <a:xfrm>
            <a:off x="838204" y="365128"/>
            <a:ext cx="10515600" cy="1325563"/>
          </a:xfrm>
        </p:spPr>
        <p:txBody>
          <a:bodyPr/>
          <a:lstStyle/>
          <a:p>
            <a:pPr algn="ctr"/>
            <a:r>
              <a:rPr lang="de-DE" dirty="0">
                <a:latin typeface="Arial" panose="020B0604020202020204" pitchFamily="34" charset="0"/>
                <a:cs typeface="Arial" panose="020B0604020202020204" pitchFamily="34" charset="0"/>
              </a:rPr>
              <a:t>Epidemiologie – „Mehr oder Weniger“ Diagnosen ?</a:t>
            </a:r>
          </a:p>
        </p:txBody>
      </p:sp>
    </p:spTree>
    <p:extLst>
      <p:ext uri="{BB962C8B-B14F-4D97-AF65-F5344CB8AC3E}">
        <p14:creationId xmlns:p14="http://schemas.microsoft.com/office/powerpoint/2010/main" val="3487972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7B054D-B952-5038-377B-E995993DDB3F}"/>
              </a:ext>
            </a:extLst>
          </p:cNvPr>
          <p:cNvSpPr>
            <a:spLocks noGrp="1"/>
          </p:cNvSpPr>
          <p:nvPr>
            <p:ph type="title"/>
          </p:nvPr>
        </p:nvSpPr>
        <p:spPr>
          <a:xfrm>
            <a:off x="1072616" y="2914576"/>
            <a:ext cx="10381448" cy="1705550"/>
          </a:xfrm>
        </p:spPr>
        <p:txBody>
          <a:bodyPr/>
          <a:lstStyle/>
          <a:p>
            <a:pPr algn="ctr"/>
            <a:r>
              <a:rPr lang="de-DE" sz="3600" dirty="0">
                <a:solidFill>
                  <a:schemeClr val="tx1"/>
                </a:solidFill>
              </a:rPr>
              <a:t>Es scheint so, dass manche Kinder</a:t>
            </a:r>
            <a:br>
              <a:rPr lang="de-DE" sz="3600" dirty="0">
                <a:solidFill>
                  <a:schemeClr val="tx1"/>
                </a:solidFill>
              </a:rPr>
            </a:br>
            <a:r>
              <a:rPr lang="de-DE" sz="3600" dirty="0">
                <a:solidFill>
                  <a:schemeClr val="tx1"/>
                </a:solidFill>
              </a:rPr>
              <a:t>und Jugendliche regelrecht nach Diagnosen verlangen, Warum?</a:t>
            </a:r>
          </a:p>
        </p:txBody>
      </p:sp>
      <p:sp>
        <p:nvSpPr>
          <p:cNvPr id="5" name="Foliennummernplatzhalter 4">
            <a:extLst>
              <a:ext uri="{FF2B5EF4-FFF2-40B4-BE49-F238E27FC236}">
                <a16:creationId xmlns:a16="http://schemas.microsoft.com/office/drawing/2014/main" id="{AF8755EC-86F7-7B22-7433-D7270A3EC4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B9A95-A989-47C9-8173-1333E919B897}"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948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A1A64-0403-8872-FDBF-C997DFBFB85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Krankheitsgewinn</a:t>
            </a:r>
          </a:p>
        </p:txBody>
      </p:sp>
      <p:sp>
        <p:nvSpPr>
          <p:cNvPr id="3" name="Inhaltsplatzhalter 2">
            <a:extLst>
              <a:ext uri="{FF2B5EF4-FFF2-40B4-BE49-F238E27FC236}">
                <a16:creationId xmlns:a16="http://schemas.microsoft.com/office/drawing/2014/main" id="{B3EE9B30-4BB6-2BF2-4EFA-4DFAC888CFB4}"/>
              </a:ext>
            </a:extLst>
          </p:cNvPr>
          <p:cNvSpPr>
            <a:spLocks noGrp="1"/>
          </p:cNvSpPr>
          <p:nvPr>
            <p:ph idx="1"/>
          </p:nvPr>
        </p:nvSpPr>
        <p:spPr>
          <a:xfrm>
            <a:off x="838200" y="1614078"/>
            <a:ext cx="10515600" cy="4351338"/>
          </a:xfrm>
        </p:spPr>
        <p:txBody>
          <a:bodyPr>
            <a:noAutofit/>
          </a:bodyPr>
          <a:lstStyle/>
          <a:p>
            <a:pPr marL="0" indent="0">
              <a:buNone/>
            </a:pPr>
            <a:r>
              <a:rPr lang="de-DE" sz="2200" dirty="0">
                <a:latin typeface="Arial" panose="020B0604020202020204" pitchFamily="34" charset="0"/>
                <a:cs typeface="Arial" panose="020B0604020202020204" pitchFamily="34" charset="0"/>
              </a:rPr>
              <a:t>Welchen Nutzen hat eine Diagnose?; Ich </a:t>
            </a:r>
            <a:r>
              <a:rPr lang="de-DE" sz="2200" b="1" dirty="0">
                <a:latin typeface="Arial" panose="020B0604020202020204" pitchFamily="34" charset="0"/>
                <a:cs typeface="Arial" panose="020B0604020202020204" pitchFamily="34" charset="0"/>
              </a:rPr>
              <a:t>WILL</a:t>
            </a:r>
            <a:r>
              <a:rPr lang="de-DE" sz="2200" dirty="0">
                <a:latin typeface="Arial" panose="020B0604020202020204" pitchFamily="34" charset="0"/>
                <a:cs typeface="Arial" panose="020B0604020202020204" pitchFamily="34" charset="0"/>
              </a:rPr>
              <a:t> eine Diagnose…</a:t>
            </a:r>
          </a:p>
          <a:p>
            <a:pPr marL="457201" lvl="1" indent="0">
              <a:buNone/>
            </a:pPr>
            <a:endParaRPr lang="de-DE" sz="2200" dirty="0">
              <a:latin typeface="Arial" panose="020B0604020202020204" pitchFamily="34" charset="0"/>
              <a:cs typeface="Arial" panose="020B0604020202020204" pitchFamily="34" charset="0"/>
            </a:endParaRPr>
          </a:p>
          <a:p>
            <a:pPr lvl="1"/>
            <a:r>
              <a:rPr lang="de-DE" sz="2200" dirty="0">
                <a:latin typeface="Arial" panose="020B0604020202020204" pitchFamily="34" charset="0"/>
                <a:cs typeface="Arial" panose="020B0604020202020204" pitchFamily="34" charset="0"/>
              </a:rPr>
              <a:t>Zugang zu Drogen (ADHS, Ritalin) ?!</a:t>
            </a:r>
          </a:p>
          <a:p>
            <a:pPr lvl="1"/>
            <a:r>
              <a:rPr lang="de-DE" sz="2200" dirty="0">
                <a:latin typeface="Arial" panose="020B0604020202020204" pitchFamily="34" charset="0"/>
                <a:cs typeface="Arial" panose="020B0604020202020204" pitchFamily="34" charset="0"/>
              </a:rPr>
              <a:t>eine Vermeidung: Bauchschmerzen – Schule – Schulvermeidung – Psychosomatik ?!</a:t>
            </a:r>
          </a:p>
          <a:p>
            <a:pPr lvl="1"/>
            <a:r>
              <a:rPr lang="de-DE" sz="2200" dirty="0">
                <a:latin typeface="Arial" panose="020B0604020202020204" pitchFamily="34" charset="0"/>
                <a:cs typeface="Arial" panose="020B0604020202020204" pitchFamily="34" charset="0"/>
              </a:rPr>
              <a:t>offensichtlicher Krankheitsgewinn (Fürsorgeverhalten) </a:t>
            </a:r>
          </a:p>
          <a:p>
            <a:pPr lvl="1"/>
            <a:r>
              <a:rPr lang="de-DE" sz="2200" b="1" dirty="0">
                <a:latin typeface="Arial" panose="020B0604020202020204" pitchFamily="34" charset="0"/>
                <a:cs typeface="Arial" panose="020B0604020202020204" pitchFamily="34" charset="0"/>
              </a:rPr>
              <a:t>Ich </a:t>
            </a:r>
            <a:r>
              <a:rPr lang="de-DE" sz="2200" b="1" dirty="0" err="1">
                <a:latin typeface="Arial" panose="020B0604020202020204" pitchFamily="34" charset="0"/>
                <a:cs typeface="Arial" panose="020B0604020202020204" pitchFamily="34" charset="0"/>
              </a:rPr>
              <a:t>Synton</a:t>
            </a:r>
            <a:r>
              <a:rPr lang="de-DE" sz="2200" b="1" dirty="0">
                <a:latin typeface="Arial" panose="020B0604020202020204" pitchFamily="34" charset="0"/>
                <a:cs typeface="Arial" panose="020B0604020202020204" pitchFamily="34" charset="0"/>
              </a:rPr>
              <a:t> – </a:t>
            </a:r>
            <a:r>
              <a:rPr lang="de-DE" sz="2200" b="1" dirty="0" err="1">
                <a:latin typeface="Arial" panose="020B0604020202020204" pitchFamily="34" charset="0"/>
                <a:cs typeface="Arial" panose="020B0604020202020204" pitchFamily="34" charset="0"/>
              </a:rPr>
              <a:t>bzw</a:t>
            </a:r>
            <a:r>
              <a:rPr lang="de-DE" sz="2200" b="1" dirty="0">
                <a:latin typeface="Arial" panose="020B0604020202020204" pitchFamily="34" charset="0"/>
                <a:cs typeface="Arial" panose="020B0604020202020204" pitchFamily="34" charset="0"/>
              </a:rPr>
              <a:t> </a:t>
            </a:r>
            <a:r>
              <a:rPr lang="de-DE" sz="2200" b="1" dirty="0" err="1">
                <a:latin typeface="Arial" panose="020B0604020202020204" pitchFamily="34" charset="0"/>
                <a:cs typeface="Arial" panose="020B0604020202020204" pitchFamily="34" charset="0"/>
              </a:rPr>
              <a:t>Dystonität</a:t>
            </a:r>
            <a:r>
              <a:rPr lang="de-DE" sz="2200" b="1" dirty="0">
                <a:latin typeface="Arial" panose="020B0604020202020204" pitchFamily="34" charset="0"/>
                <a:cs typeface="Arial" panose="020B0604020202020204" pitchFamily="34" charset="0"/>
              </a:rPr>
              <a:t> !!: </a:t>
            </a:r>
            <a:r>
              <a:rPr lang="de-DE" sz="2200" dirty="0">
                <a:latin typeface="Arial" panose="020B0604020202020204" pitchFamily="34" charset="0"/>
                <a:cs typeface="Arial" panose="020B0604020202020204" pitchFamily="34" charset="0"/>
              </a:rPr>
              <a:t>BSP Anorexie (will ich ES weghaben oder nicht) </a:t>
            </a:r>
            <a:endParaRPr lang="de-DE" sz="2200" b="1" dirty="0">
              <a:solidFill>
                <a:srgbClr val="FF0000"/>
              </a:solidFill>
              <a:latin typeface="Arial" panose="020B0604020202020204" pitchFamily="34" charset="0"/>
              <a:cs typeface="Arial" panose="020B0604020202020204" pitchFamily="34" charset="0"/>
            </a:endParaRPr>
          </a:p>
          <a:p>
            <a:pPr marL="457201" lvl="1" indent="0">
              <a:buNone/>
            </a:pPr>
            <a:endParaRPr lang="de-DE" sz="2200" dirty="0">
              <a:latin typeface="Arial" panose="020B0604020202020204" pitchFamily="34" charset="0"/>
              <a:cs typeface="Arial" panose="020B0604020202020204" pitchFamily="34" charset="0"/>
            </a:endParaRPr>
          </a:p>
          <a:p>
            <a:pPr marL="457201" lvl="1" indent="0" algn="ctr">
              <a:buNone/>
            </a:pPr>
            <a:r>
              <a:rPr lang="de-DE" sz="2200" b="1" dirty="0">
                <a:solidFill>
                  <a:srgbClr val="FF0000"/>
                </a:solidFill>
                <a:latin typeface="Arial" panose="020B0604020202020204" pitchFamily="34" charset="0"/>
                <a:cs typeface="Arial" panose="020B0604020202020204" pitchFamily="34" charset="0"/>
              </a:rPr>
              <a:t>Insgesamt heikel = A priori Unterstellung verdeckter Motive</a:t>
            </a:r>
          </a:p>
          <a:p>
            <a:pPr marL="457201" lvl="1" indent="0" algn="ctr">
              <a:buNone/>
            </a:pPr>
            <a:r>
              <a:rPr lang="de-DE" sz="2200" b="1" dirty="0">
                <a:solidFill>
                  <a:srgbClr val="FF0000"/>
                </a:solidFill>
                <a:latin typeface="Arial" panose="020B0604020202020204" pitchFamily="34" charset="0"/>
                <a:cs typeface="Arial" panose="020B0604020202020204" pitchFamily="34" charset="0"/>
              </a:rPr>
              <a:t>Stigmatisierung kann die Folge sein</a:t>
            </a:r>
          </a:p>
          <a:p>
            <a:pPr marL="457201" lvl="1" indent="0">
              <a:buNone/>
            </a:pPr>
            <a:r>
              <a:rPr lang="de-DE" sz="2200" dirty="0">
                <a:latin typeface="Arial" panose="020B0604020202020204" pitchFamily="34" charset="0"/>
                <a:cs typeface="Arial" panose="020B0604020202020204" pitchFamily="34" charset="0"/>
              </a:rPr>
              <a:t> </a:t>
            </a:r>
          </a:p>
          <a:p>
            <a:pPr marL="457200" lvl="1" indent="0">
              <a:buNone/>
            </a:pPr>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969A12A-F414-946D-0310-3205A121D085}"/>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D1D3BF0C-2C2D-B1F6-1CE2-A40A5ED0601B}"/>
              </a:ext>
            </a:extLst>
          </p:cNvPr>
          <p:cNvSpPr>
            <a:spLocks noGrp="1"/>
          </p:cNvSpPr>
          <p:nvPr>
            <p:ph type="sldNum" sz="quarter" idx="12"/>
          </p:nvPr>
        </p:nvSpPr>
        <p:spPr/>
        <p:txBody>
          <a:bodyPr/>
          <a:lstStyle/>
          <a:p>
            <a:fld id="{389B9A95-A989-47C9-8173-1333E919B897}" type="slidenum">
              <a:rPr lang="de-DE" smtClean="0"/>
              <a:t>37</a:t>
            </a:fld>
            <a:endParaRPr lang="de-DE"/>
          </a:p>
        </p:txBody>
      </p:sp>
      <p:cxnSp>
        <p:nvCxnSpPr>
          <p:cNvPr id="6" name="Gerader Verbinder 5">
            <a:extLst>
              <a:ext uri="{FF2B5EF4-FFF2-40B4-BE49-F238E27FC236}">
                <a16:creationId xmlns:a16="http://schemas.microsoft.com/office/drawing/2014/main" id="{56AE09A7-058A-EF4E-E04F-5ED6709CB672}"/>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3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4C755-1DA9-BAEA-E49D-B6D74AAFB56E}"/>
              </a:ext>
            </a:extLst>
          </p:cNvPr>
          <p:cNvSpPr>
            <a:spLocks noGrp="1"/>
          </p:cNvSpPr>
          <p:nvPr>
            <p:ph type="title"/>
          </p:nvPr>
        </p:nvSpPr>
        <p:spPr/>
        <p:txBody>
          <a:bodyPr/>
          <a:lstStyle/>
          <a:p>
            <a:endParaRPr lang="de-DE" dirty="0"/>
          </a:p>
        </p:txBody>
      </p:sp>
      <p:pic>
        <p:nvPicPr>
          <p:cNvPr id="5" name="Inhaltsplatzhalter 4">
            <a:extLst>
              <a:ext uri="{FF2B5EF4-FFF2-40B4-BE49-F238E27FC236}">
                <a16:creationId xmlns:a16="http://schemas.microsoft.com/office/drawing/2014/main" id="{9A0C2A40-7BE7-107A-77AE-B77D831DE49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5830"/>
          <a:stretch/>
        </p:blipFill>
        <p:spPr>
          <a:xfrm>
            <a:off x="2855685" y="1338533"/>
            <a:ext cx="6480630" cy="3842582"/>
          </a:xfrm>
        </p:spPr>
      </p:pic>
      <p:sp>
        <p:nvSpPr>
          <p:cNvPr id="6" name="Textfeld 5">
            <a:extLst>
              <a:ext uri="{FF2B5EF4-FFF2-40B4-BE49-F238E27FC236}">
                <a16:creationId xmlns:a16="http://schemas.microsoft.com/office/drawing/2014/main" id="{4ECDC89C-C90F-FCD6-3AD7-01C803DE3E1C}"/>
              </a:ext>
            </a:extLst>
          </p:cNvPr>
          <p:cNvSpPr txBox="1"/>
          <p:nvPr/>
        </p:nvSpPr>
        <p:spPr>
          <a:xfrm>
            <a:off x="384758" y="3026743"/>
            <a:ext cx="2743199" cy="3094180"/>
          </a:xfrm>
          <a:prstGeom prst="rect">
            <a:avLst/>
          </a:prstGeom>
          <a:noFill/>
        </p:spPr>
        <p:txBody>
          <a:bodyPr wrap="square" rtlCol="0">
            <a:spAutoFit/>
          </a:bodyPr>
          <a:lstStyle/>
          <a:p>
            <a:endParaRPr lang="de-DE" sz="1801" b="1" dirty="0"/>
          </a:p>
          <a:p>
            <a:endParaRPr lang="de-DE" sz="1801" dirty="0"/>
          </a:p>
          <a:p>
            <a:endParaRPr lang="de-DE" sz="1801" dirty="0"/>
          </a:p>
          <a:p>
            <a:endParaRPr lang="de-DE" sz="1801" dirty="0"/>
          </a:p>
          <a:p>
            <a:endParaRPr lang="de-DE" sz="1801" dirty="0"/>
          </a:p>
          <a:p>
            <a:endParaRPr lang="de-DE" sz="1801" dirty="0"/>
          </a:p>
          <a:p>
            <a:endParaRPr lang="de-DE" sz="1801" dirty="0"/>
          </a:p>
          <a:p>
            <a:endParaRPr lang="de-DE" sz="1801" dirty="0"/>
          </a:p>
          <a:p>
            <a:r>
              <a:rPr lang="de-DE" sz="1700" dirty="0"/>
              <a:t>Aus dem Buch: </a:t>
            </a:r>
            <a:r>
              <a:rPr lang="de-DE" sz="1700" dirty="0" err="1"/>
              <a:t>Beschwerdenvalidierung</a:t>
            </a:r>
            <a:r>
              <a:rPr lang="de-DE" sz="1700" dirty="0"/>
              <a:t> Thomas Merten 2014</a:t>
            </a:r>
          </a:p>
        </p:txBody>
      </p:sp>
      <p:grpSp>
        <p:nvGrpSpPr>
          <p:cNvPr id="11" name="Gruppieren 10">
            <a:extLst>
              <a:ext uri="{FF2B5EF4-FFF2-40B4-BE49-F238E27FC236}">
                <a16:creationId xmlns:a16="http://schemas.microsoft.com/office/drawing/2014/main" id="{B96A287C-63F9-4661-3E5E-77B65054F7E8}"/>
              </a:ext>
            </a:extLst>
          </p:cNvPr>
          <p:cNvGrpSpPr/>
          <p:nvPr/>
        </p:nvGrpSpPr>
        <p:grpSpPr>
          <a:xfrm>
            <a:off x="5952068" y="2166898"/>
            <a:ext cx="2658533" cy="2831256"/>
            <a:chOff x="6397426" y="1027909"/>
            <a:chExt cx="2658533" cy="2831256"/>
          </a:xfrm>
        </p:grpSpPr>
        <p:sp>
          <p:nvSpPr>
            <p:cNvPr id="3" name="Rechteck 2">
              <a:extLst>
                <a:ext uri="{FF2B5EF4-FFF2-40B4-BE49-F238E27FC236}">
                  <a16:creationId xmlns:a16="http://schemas.microsoft.com/office/drawing/2014/main" id="{7B146C45-1039-36AB-8820-73550B6E05DD}"/>
                </a:ext>
              </a:extLst>
            </p:cNvPr>
            <p:cNvSpPr/>
            <p:nvPr/>
          </p:nvSpPr>
          <p:spPr>
            <a:xfrm>
              <a:off x="6711905" y="3537432"/>
              <a:ext cx="2344054" cy="3217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69316F92-1413-3A39-9BA8-7C0AFD0DD91C}"/>
                </a:ext>
              </a:extLst>
            </p:cNvPr>
            <p:cNvSpPr/>
            <p:nvPr/>
          </p:nvSpPr>
          <p:spPr>
            <a:xfrm>
              <a:off x="6711905" y="3058975"/>
              <a:ext cx="2344054" cy="26159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E6713D3-F777-5991-643A-1C28A12E8C66}"/>
                </a:ext>
              </a:extLst>
            </p:cNvPr>
            <p:cNvSpPr/>
            <p:nvPr/>
          </p:nvSpPr>
          <p:spPr>
            <a:xfrm>
              <a:off x="6397426" y="1027909"/>
              <a:ext cx="2658533" cy="3106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Fußzeilenplatzhalter 7">
            <a:extLst>
              <a:ext uri="{FF2B5EF4-FFF2-40B4-BE49-F238E27FC236}">
                <a16:creationId xmlns:a16="http://schemas.microsoft.com/office/drawing/2014/main" id="{B8595C8A-ED84-3F84-4087-3CA67A5CB79A}"/>
              </a:ext>
            </a:extLst>
          </p:cNvPr>
          <p:cNvSpPr>
            <a:spLocks noGrp="1"/>
          </p:cNvSpPr>
          <p:nvPr>
            <p:ph type="ftr" sz="quarter" idx="11"/>
          </p:nvPr>
        </p:nvSpPr>
        <p:spPr/>
        <p:txBody>
          <a:bodyPr/>
          <a:lstStyle/>
          <a:p>
            <a:r>
              <a:rPr lang="de-DE"/>
              <a:t>Landesklinikum Mauer Kinder- und Jugendpsychiatrie und Psychosomatik</a:t>
            </a:r>
          </a:p>
        </p:txBody>
      </p:sp>
      <p:sp>
        <p:nvSpPr>
          <p:cNvPr id="9" name="Foliennummernplatzhalter 8">
            <a:extLst>
              <a:ext uri="{FF2B5EF4-FFF2-40B4-BE49-F238E27FC236}">
                <a16:creationId xmlns:a16="http://schemas.microsoft.com/office/drawing/2014/main" id="{0897347C-193C-1926-4415-E76BDA75C2DE}"/>
              </a:ext>
            </a:extLst>
          </p:cNvPr>
          <p:cNvSpPr>
            <a:spLocks noGrp="1"/>
          </p:cNvSpPr>
          <p:nvPr>
            <p:ph type="sldNum" sz="quarter" idx="12"/>
          </p:nvPr>
        </p:nvSpPr>
        <p:spPr/>
        <p:txBody>
          <a:bodyPr/>
          <a:lstStyle/>
          <a:p>
            <a:fld id="{389B9A95-A989-47C9-8173-1333E919B897}" type="slidenum">
              <a:rPr lang="de-DE" smtClean="0"/>
              <a:t>38</a:t>
            </a:fld>
            <a:endParaRPr lang="de-DE"/>
          </a:p>
        </p:txBody>
      </p:sp>
      <p:cxnSp>
        <p:nvCxnSpPr>
          <p:cNvPr id="10" name="Gerader Verbinder 9">
            <a:extLst>
              <a:ext uri="{FF2B5EF4-FFF2-40B4-BE49-F238E27FC236}">
                <a16:creationId xmlns:a16="http://schemas.microsoft.com/office/drawing/2014/main" id="{C8503C4D-4197-257D-158C-07F88CAE3EA6}"/>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860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A19A5-CDFA-A03B-1308-DB50FB5F0247}"/>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Motive</a:t>
            </a:r>
          </a:p>
        </p:txBody>
      </p:sp>
      <p:sp>
        <p:nvSpPr>
          <p:cNvPr id="3" name="Inhaltsplatzhalter 2">
            <a:extLst>
              <a:ext uri="{FF2B5EF4-FFF2-40B4-BE49-F238E27FC236}">
                <a16:creationId xmlns:a16="http://schemas.microsoft.com/office/drawing/2014/main" id="{DAC537C1-92D5-AFFF-36DD-8579874DF275}"/>
              </a:ext>
            </a:extLst>
          </p:cNvPr>
          <p:cNvSpPr>
            <a:spLocks noGrp="1"/>
          </p:cNvSpPr>
          <p:nvPr>
            <p:ph idx="1"/>
          </p:nvPr>
        </p:nvSpPr>
        <p:spPr/>
        <p:txBody>
          <a:bodyPr>
            <a:normAutofit/>
          </a:bodyPr>
          <a:lstStyle/>
          <a:p>
            <a:r>
              <a:rPr lang="de-DE" sz="2200" dirty="0">
                <a:latin typeface="Arial" panose="020B0604020202020204" pitchFamily="34" charset="0"/>
                <a:cs typeface="Arial" panose="020B0604020202020204" pitchFamily="34" charset="0"/>
              </a:rPr>
              <a:t>Krankheitsgewinn </a:t>
            </a:r>
          </a:p>
          <a:p>
            <a:r>
              <a:rPr lang="de-DE" sz="2200" dirty="0">
                <a:latin typeface="Arial" panose="020B0604020202020204" pitchFamily="34" charset="0"/>
                <a:cs typeface="Arial" panose="020B0604020202020204" pitchFamily="34" charset="0"/>
              </a:rPr>
              <a:t>Identität ?!</a:t>
            </a:r>
          </a:p>
          <a:p>
            <a:r>
              <a:rPr lang="de-DE" sz="2200" dirty="0">
                <a:latin typeface="Arial" panose="020B0604020202020204" pitchFamily="34" charset="0"/>
                <a:cs typeface="Arial" panose="020B0604020202020204" pitchFamily="34" charset="0"/>
              </a:rPr>
              <a:t>COVID-19: Externalisierung möglich, Entstigmatisierung – besser informiert </a:t>
            </a:r>
          </a:p>
          <a:p>
            <a:r>
              <a:rPr lang="de-DE" sz="2200" dirty="0">
                <a:latin typeface="Arial" panose="020B0604020202020204" pitchFamily="34" charset="0"/>
                <a:cs typeface="Arial" panose="020B0604020202020204" pitchFamily="34" charset="0"/>
              </a:rPr>
              <a:t>Höhere Sensibilität </a:t>
            </a:r>
          </a:p>
        </p:txBody>
      </p:sp>
      <p:sp>
        <p:nvSpPr>
          <p:cNvPr id="4" name="Fußzeilenplatzhalter 3">
            <a:extLst>
              <a:ext uri="{FF2B5EF4-FFF2-40B4-BE49-F238E27FC236}">
                <a16:creationId xmlns:a16="http://schemas.microsoft.com/office/drawing/2014/main" id="{D5124209-A2C0-9FA8-F3F6-97002505BEEB}"/>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0F04793A-058F-D432-B1D3-3449DCB28830}"/>
              </a:ext>
            </a:extLst>
          </p:cNvPr>
          <p:cNvSpPr>
            <a:spLocks noGrp="1"/>
          </p:cNvSpPr>
          <p:nvPr>
            <p:ph type="sldNum" sz="quarter" idx="12"/>
          </p:nvPr>
        </p:nvSpPr>
        <p:spPr/>
        <p:txBody>
          <a:bodyPr/>
          <a:lstStyle/>
          <a:p>
            <a:fld id="{389B9A95-A989-47C9-8173-1333E919B897}" type="slidenum">
              <a:rPr lang="de-DE" smtClean="0"/>
              <a:t>39</a:t>
            </a:fld>
            <a:endParaRPr lang="de-DE"/>
          </a:p>
        </p:txBody>
      </p:sp>
      <p:cxnSp>
        <p:nvCxnSpPr>
          <p:cNvPr id="6" name="Gerader Verbinder 5">
            <a:extLst>
              <a:ext uri="{FF2B5EF4-FFF2-40B4-BE49-F238E27FC236}">
                <a16:creationId xmlns:a16="http://schemas.microsoft.com/office/drawing/2014/main" id="{EA4D4281-742B-ABB9-54DB-8A7FF875F7C9}"/>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47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56556" y="1607736"/>
            <a:ext cx="8075934" cy="4401179"/>
          </a:xfrm>
        </p:spPr>
        <p:txBody>
          <a:bodyPr/>
          <a:lstStyle/>
          <a:p>
            <a:pPr marL="0" indent="0" algn="ctr">
              <a:buNone/>
            </a:pPr>
            <a:r>
              <a:rPr lang="de-AT" sz="1800" b="1" dirty="0"/>
              <a:t>Unser multiprofessionelles Team der KJPP</a:t>
            </a:r>
          </a:p>
          <a:p>
            <a:pPr marL="0" indent="0" algn="ctr">
              <a:buNone/>
            </a:pPr>
            <a:r>
              <a:rPr lang="de-AT" sz="1800" b="1" dirty="0"/>
              <a:t>setzt sich zusammen aus:</a:t>
            </a:r>
          </a:p>
          <a:p>
            <a:pPr>
              <a:buFontTx/>
              <a:buChar char="-"/>
            </a:pPr>
            <a:r>
              <a:rPr lang="de-AT" sz="1800" dirty="0"/>
              <a:t>Ärzten</a:t>
            </a:r>
          </a:p>
          <a:p>
            <a:pPr>
              <a:buFontTx/>
              <a:buChar char="-"/>
            </a:pPr>
            <a:r>
              <a:rPr lang="de-AT" sz="1800" dirty="0"/>
              <a:t>Psychologen</a:t>
            </a:r>
          </a:p>
          <a:p>
            <a:pPr>
              <a:buFontTx/>
              <a:buChar char="-"/>
            </a:pPr>
            <a:r>
              <a:rPr lang="de-AT" sz="1800" dirty="0"/>
              <a:t>Therapeuten</a:t>
            </a:r>
          </a:p>
          <a:p>
            <a:pPr>
              <a:buFontTx/>
              <a:buChar char="-"/>
            </a:pPr>
            <a:r>
              <a:rPr lang="de-AT" sz="1800" dirty="0"/>
              <a:t>Pflegepersonal</a:t>
            </a:r>
          </a:p>
          <a:p>
            <a:pPr>
              <a:buFontTx/>
              <a:buChar char="-"/>
            </a:pPr>
            <a:r>
              <a:rPr lang="de-AT" sz="1800" dirty="0"/>
              <a:t>Sozialpädagogik</a:t>
            </a:r>
          </a:p>
          <a:p>
            <a:pPr>
              <a:buFontTx/>
              <a:buChar char="-"/>
            </a:pPr>
            <a:r>
              <a:rPr lang="de-AT" sz="1800" dirty="0"/>
              <a:t>Heilpädagogik</a:t>
            </a:r>
          </a:p>
          <a:p>
            <a:pPr>
              <a:buFontTx/>
              <a:buChar char="-"/>
            </a:pPr>
            <a:r>
              <a:rPr lang="de-AT" sz="1800" dirty="0"/>
              <a:t>Sozialarbeit</a:t>
            </a:r>
          </a:p>
          <a:p>
            <a:pPr>
              <a:buFontTx/>
              <a:buChar char="-"/>
            </a:pPr>
            <a:r>
              <a:rPr lang="de-AT" sz="1800" dirty="0"/>
              <a:t>Diätberatung</a:t>
            </a:r>
          </a:p>
          <a:p>
            <a:pPr>
              <a:buFontTx/>
              <a:buChar char="-"/>
            </a:pPr>
            <a:r>
              <a:rPr lang="de-AT" sz="1800" dirty="0"/>
              <a:t>Lehrpersonal</a:t>
            </a:r>
          </a:p>
          <a:p>
            <a:pPr>
              <a:buFontTx/>
              <a:buChar char="-"/>
            </a:pPr>
            <a:r>
              <a:rPr lang="de-AT" sz="1800" dirty="0"/>
              <a:t>Reinigung</a:t>
            </a:r>
          </a:p>
          <a:p>
            <a:pPr>
              <a:buFontTx/>
              <a:buChar char="-"/>
            </a:pPr>
            <a:r>
              <a:rPr lang="de-AT" sz="1800" dirty="0"/>
              <a:t>und vielen anderen</a:t>
            </a:r>
          </a:p>
          <a:p>
            <a:pPr>
              <a:buFontTx/>
              <a:buChar char="-"/>
            </a:pPr>
            <a:endParaRPr lang="de-AT" dirty="0"/>
          </a:p>
          <a:p>
            <a:endParaRPr lang="de-AT" dirty="0"/>
          </a:p>
          <a:p>
            <a:endParaRPr lang="de-AT" dirty="0"/>
          </a:p>
          <a:p>
            <a:endParaRPr lang="de-AT" dirty="0"/>
          </a:p>
          <a:p>
            <a:endParaRPr lang="de-AT" dirty="0"/>
          </a:p>
          <a:p>
            <a:endParaRPr lang="de-AT" dirty="0"/>
          </a:p>
          <a:p>
            <a:endParaRPr lang="de-AT" dirty="0"/>
          </a:p>
        </p:txBody>
      </p:sp>
    </p:spTree>
    <p:extLst>
      <p:ext uri="{BB962C8B-B14F-4D97-AF65-F5344CB8AC3E}">
        <p14:creationId xmlns:p14="http://schemas.microsoft.com/office/powerpoint/2010/main" val="2998451710"/>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811F51-0230-2CED-2884-1755986DF4AA}"/>
              </a:ext>
            </a:extLst>
          </p:cNvPr>
          <p:cNvSpPr>
            <a:spLocks noGrp="1"/>
          </p:cNvSpPr>
          <p:nvPr>
            <p:ph idx="1"/>
          </p:nvPr>
        </p:nvSpPr>
        <p:spPr>
          <a:xfrm>
            <a:off x="838204" y="1825625"/>
            <a:ext cx="6262987" cy="4351338"/>
          </a:xfrm>
        </p:spPr>
        <p:txBody>
          <a:bodyPr/>
          <a:lstStyle/>
          <a:p>
            <a:r>
              <a:rPr lang="de-DE" sz="2200" dirty="0">
                <a:latin typeface="Arial" panose="020B0604020202020204" pitchFamily="34" charset="0"/>
                <a:cs typeface="Arial" panose="020B0604020202020204" pitchFamily="34" charset="0"/>
              </a:rPr>
              <a:t>Jugendliche sind mehr sensibilisiert auf mental </a:t>
            </a:r>
            <a:r>
              <a:rPr lang="de-DE" sz="2200" dirty="0" err="1">
                <a:latin typeface="Arial" panose="020B0604020202020204" pitchFamily="34" charset="0"/>
                <a:cs typeface="Arial" panose="020B0604020202020204" pitchFamily="34" charset="0"/>
              </a:rPr>
              <a:t>health</a:t>
            </a:r>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Ist normaler geworden darüber zu sprechen </a:t>
            </a:r>
          </a:p>
          <a:p>
            <a:r>
              <a:rPr lang="de-DE" sz="2200" dirty="0">
                <a:latin typeface="Arial" panose="020B0604020202020204" pitchFamily="34" charset="0"/>
                <a:cs typeface="Arial" panose="020B0604020202020204" pitchFamily="34" charset="0"/>
              </a:rPr>
              <a:t>Medienlandschaft: TIK TOK</a:t>
            </a:r>
          </a:p>
          <a:p>
            <a:r>
              <a:rPr lang="de-DE" sz="2200" dirty="0" err="1">
                <a:latin typeface="Arial" panose="020B0604020202020204" pitchFamily="34" charset="0"/>
                <a:cs typeface="Arial" panose="020B0604020202020204" pitchFamily="34" charset="0"/>
              </a:rPr>
              <a:t>EMO´s</a:t>
            </a:r>
            <a:r>
              <a:rPr lang="de-DE" sz="2200" dirty="0">
                <a:latin typeface="Arial" panose="020B0604020202020204" pitchFamily="34" charset="0"/>
                <a:cs typeface="Arial" panose="020B0604020202020204" pitchFamily="34" charset="0"/>
              </a:rPr>
              <a:t> – „</a:t>
            </a:r>
            <a:r>
              <a:rPr lang="de-DE" sz="2200" b="1" dirty="0">
                <a:latin typeface="Arial" panose="020B0604020202020204" pitchFamily="34" charset="0"/>
                <a:cs typeface="Arial" panose="020B0604020202020204" pitchFamily="34" charset="0"/>
              </a:rPr>
              <a:t>schreien“ nach der Diagnose Depression und </a:t>
            </a:r>
            <a:r>
              <a:rPr lang="de-DE" sz="2200" b="1" dirty="0" err="1">
                <a:latin typeface="Arial" panose="020B0604020202020204" pitchFamily="34" charset="0"/>
                <a:cs typeface="Arial" panose="020B0604020202020204" pitchFamily="34" charset="0"/>
              </a:rPr>
              <a:t>Borderline</a:t>
            </a:r>
            <a:r>
              <a:rPr lang="de-DE" sz="2200" b="1" dirty="0">
                <a:latin typeface="Arial" panose="020B0604020202020204" pitchFamily="34" charset="0"/>
                <a:cs typeface="Arial" panose="020B0604020202020204" pitchFamily="34" charset="0"/>
              </a:rPr>
              <a:t> </a:t>
            </a:r>
          </a:p>
          <a:p>
            <a:pPr marL="0" indent="0">
              <a:buNone/>
            </a:pPr>
            <a:r>
              <a:rPr lang="de-DE" sz="2200" b="1" dirty="0">
                <a:latin typeface="Arial" panose="020B0604020202020204" pitchFamily="34" charset="0"/>
                <a:cs typeface="Arial" panose="020B0604020202020204" pitchFamily="34" charset="0"/>
              </a:rPr>
              <a:t>Stil und Identität</a:t>
            </a:r>
            <a:r>
              <a:rPr lang="de-DE" sz="2200" dirty="0">
                <a:latin typeface="Arial" panose="020B0604020202020204" pitchFamily="34" charset="0"/>
                <a:cs typeface="Arial" panose="020B0604020202020204" pitchFamily="34" charset="0"/>
              </a:rPr>
              <a:t>: Dazugehörigkeit</a:t>
            </a:r>
          </a:p>
          <a:p>
            <a:pPr marL="0" indent="0">
              <a:buNone/>
            </a:pPr>
            <a:endParaRPr lang="de-DE" dirty="0"/>
          </a:p>
        </p:txBody>
      </p:sp>
      <p:sp>
        <p:nvSpPr>
          <p:cNvPr id="4" name="Fußzeilenplatzhalter 3">
            <a:extLst>
              <a:ext uri="{FF2B5EF4-FFF2-40B4-BE49-F238E27FC236}">
                <a16:creationId xmlns:a16="http://schemas.microsoft.com/office/drawing/2014/main" id="{3832B1AD-C0CC-DEFD-5F51-A1E10A10A23A}"/>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B7DCC573-37F2-F2C6-6127-003A1161CD27}"/>
              </a:ext>
            </a:extLst>
          </p:cNvPr>
          <p:cNvSpPr>
            <a:spLocks noGrp="1"/>
          </p:cNvSpPr>
          <p:nvPr>
            <p:ph type="sldNum" sz="quarter" idx="12"/>
          </p:nvPr>
        </p:nvSpPr>
        <p:spPr/>
        <p:txBody>
          <a:bodyPr/>
          <a:lstStyle/>
          <a:p>
            <a:fld id="{389B9A95-A989-47C9-8173-1333E919B897}" type="slidenum">
              <a:rPr lang="de-DE" smtClean="0"/>
              <a:t>40</a:t>
            </a:fld>
            <a:endParaRPr lang="de-DE"/>
          </a:p>
        </p:txBody>
      </p:sp>
      <p:pic>
        <p:nvPicPr>
          <p:cNvPr id="7" name="Grafik 6">
            <a:extLst>
              <a:ext uri="{FF2B5EF4-FFF2-40B4-BE49-F238E27FC236}">
                <a16:creationId xmlns:a16="http://schemas.microsoft.com/office/drawing/2014/main" id="{46A39A1C-DAFD-FE0C-A380-AB8E89EAB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929" y="501645"/>
            <a:ext cx="3572867" cy="5359301"/>
          </a:xfrm>
          <a:prstGeom prst="rect">
            <a:avLst/>
          </a:prstGeom>
        </p:spPr>
      </p:pic>
      <p:cxnSp>
        <p:nvCxnSpPr>
          <p:cNvPr id="6" name="Gerader Verbinder 5">
            <a:extLst>
              <a:ext uri="{FF2B5EF4-FFF2-40B4-BE49-F238E27FC236}">
                <a16:creationId xmlns:a16="http://schemas.microsoft.com/office/drawing/2014/main" id="{A0BE4205-6E0F-EFB4-BF16-B513F23F8947}"/>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17D98E47-DE5F-1E87-74E3-C473F6ED0789}"/>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Achtung Stigmatisierung</a:t>
            </a:r>
          </a:p>
        </p:txBody>
      </p:sp>
    </p:spTree>
    <p:extLst>
      <p:ext uri="{BB962C8B-B14F-4D97-AF65-F5344CB8AC3E}">
        <p14:creationId xmlns:p14="http://schemas.microsoft.com/office/powerpoint/2010/main" val="1339063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C9AB2-1D28-76C3-5E8E-BC35885624AD}"/>
              </a:ext>
            </a:extLst>
          </p:cNvPr>
          <p:cNvSpPr>
            <a:spLocks noGrp="1"/>
          </p:cNvSpPr>
          <p:nvPr>
            <p:ph type="title"/>
          </p:nvPr>
        </p:nvSpPr>
        <p:spPr>
          <a:xfrm>
            <a:off x="838200" y="275646"/>
            <a:ext cx="10515600" cy="1325563"/>
          </a:xfrm>
        </p:spPr>
        <p:txBody>
          <a:bodyPr/>
          <a:lstStyle/>
          <a:p>
            <a:pPr algn="ctr"/>
            <a:r>
              <a:rPr lang="de-DE" b="1" dirty="0">
                <a:latin typeface="Arial" panose="020B0604020202020204" pitchFamily="34" charset="0"/>
                <a:cs typeface="Arial" panose="020B0604020202020204" pitchFamily="34" charset="0"/>
              </a:rPr>
              <a:t>Die eigene Brille: </a:t>
            </a:r>
            <a:r>
              <a:rPr lang="de-DE" dirty="0">
                <a:latin typeface="Arial" panose="020B0604020202020204" pitchFamily="34" charset="0"/>
                <a:cs typeface="Arial" panose="020B0604020202020204" pitchFamily="34" charset="0"/>
              </a:rPr>
              <a:t>Fundamentaler Attributionsfehler!</a:t>
            </a:r>
          </a:p>
        </p:txBody>
      </p:sp>
      <p:pic>
        <p:nvPicPr>
          <p:cNvPr id="5" name="Inhaltsplatzhalter 4">
            <a:extLst>
              <a:ext uri="{FF2B5EF4-FFF2-40B4-BE49-F238E27FC236}">
                <a16:creationId xmlns:a16="http://schemas.microsoft.com/office/drawing/2014/main" id="{8DF99F91-983E-E6C1-BE17-90639653F1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1" y="1434328"/>
            <a:ext cx="7105652" cy="3652748"/>
          </a:xfrm>
        </p:spPr>
      </p:pic>
      <p:sp>
        <p:nvSpPr>
          <p:cNvPr id="8" name="Fußzeilenplatzhalter 7">
            <a:extLst>
              <a:ext uri="{FF2B5EF4-FFF2-40B4-BE49-F238E27FC236}">
                <a16:creationId xmlns:a16="http://schemas.microsoft.com/office/drawing/2014/main" id="{A2D94D19-2DDC-28A9-8F57-FB7802DFB39D}"/>
              </a:ext>
            </a:extLst>
          </p:cNvPr>
          <p:cNvSpPr>
            <a:spLocks noGrp="1"/>
          </p:cNvSpPr>
          <p:nvPr>
            <p:ph type="ftr" sz="quarter" idx="11"/>
          </p:nvPr>
        </p:nvSpPr>
        <p:spPr/>
        <p:txBody>
          <a:bodyPr/>
          <a:lstStyle/>
          <a:p>
            <a:r>
              <a:rPr lang="de-DE"/>
              <a:t>Landesklinikum Mauer Kinder- und Jugendpsychiatrie und Psychosomatik</a:t>
            </a:r>
          </a:p>
        </p:txBody>
      </p:sp>
      <p:sp>
        <p:nvSpPr>
          <p:cNvPr id="9" name="Foliennummernplatzhalter 8">
            <a:extLst>
              <a:ext uri="{FF2B5EF4-FFF2-40B4-BE49-F238E27FC236}">
                <a16:creationId xmlns:a16="http://schemas.microsoft.com/office/drawing/2014/main" id="{ED4A2DF5-46FD-21CC-6DFF-230931363B7B}"/>
              </a:ext>
            </a:extLst>
          </p:cNvPr>
          <p:cNvSpPr>
            <a:spLocks noGrp="1"/>
          </p:cNvSpPr>
          <p:nvPr>
            <p:ph type="sldNum" sz="quarter" idx="12"/>
          </p:nvPr>
        </p:nvSpPr>
        <p:spPr/>
        <p:txBody>
          <a:bodyPr/>
          <a:lstStyle/>
          <a:p>
            <a:fld id="{389B9A95-A989-47C9-8173-1333E919B897}" type="slidenum">
              <a:rPr lang="de-DE" smtClean="0"/>
              <a:t>41</a:t>
            </a:fld>
            <a:endParaRPr lang="de-DE"/>
          </a:p>
        </p:txBody>
      </p:sp>
      <p:cxnSp>
        <p:nvCxnSpPr>
          <p:cNvPr id="3" name="Gerader Verbinder 2">
            <a:extLst>
              <a:ext uri="{FF2B5EF4-FFF2-40B4-BE49-F238E27FC236}">
                <a16:creationId xmlns:a16="http://schemas.microsoft.com/office/drawing/2014/main" id="{6025CFD7-DF5E-FD4F-EFD6-CDBB3E9915B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8862CBAC-4276-8D40-296B-F9167DCFF1CA}"/>
              </a:ext>
            </a:extLst>
          </p:cNvPr>
          <p:cNvSpPr txBox="1"/>
          <p:nvPr/>
        </p:nvSpPr>
        <p:spPr>
          <a:xfrm>
            <a:off x="1691030" y="5404966"/>
            <a:ext cx="9090950" cy="400110"/>
          </a:xfrm>
          <a:prstGeom prst="rect">
            <a:avLst/>
          </a:prstGeom>
          <a:noFill/>
        </p:spPr>
        <p:txBody>
          <a:bodyPr wrap="none" rtlCol="0">
            <a:spAutoFit/>
          </a:bodyPr>
          <a:lstStyle/>
          <a:p>
            <a:r>
              <a:rPr lang="de-DE" sz="2000" b="1" dirty="0">
                <a:solidFill>
                  <a:srgbClr val="FF0000"/>
                </a:solidFill>
                <a:latin typeface="Arial" panose="020B0604020202020204" pitchFamily="34" charset="0"/>
                <a:cs typeface="Arial" panose="020B0604020202020204" pitchFamily="34" charset="0"/>
              </a:rPr>
              <a:t>Kann er/sie nicht oder will er/sie nicht oder Opfer seiner/ihrer Umstände !</a:t>
            </a:r>
          </a:p>
        </p:txBody>
      </p:sp>
    </p:spTree>
    <p:extLst>
      <p:ext uri="{BB962C8B-B14F-4D97-AF65-F5344CB8AC3E}">
        <p14:creationId xmlns:p14="http://schemas.microsoft.com/office/powerpoint/2010/main" val="2983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7B054D-B952-5038-377B-E995993DDB3F}"/>
              </a:ext>
            </a:extLst>
          </p:cNvPr>
          <p:cNvSpPr>
            <a:spLocks noGrp="1"/>
          </p:cNvSpPr>
          <p:nvPr>
            <p:ph type="title"/>
          </p:nvPr>
        </p:nvSpPr>
        <p:spPr>
          <a:xfrm>
            <a:off x="1100041" y="2317593"/>
            <a:ext cx="10381448" cy="3004961"/>
          </a:xfrm>
        </p:spPr>
        <p:txBody>
          <a:bodyPr/>
          <a:lstStyle/>
          <a:p>
            <a:pPr algn="ctr"/>
            <a:r>
              <a:rPr lang="de-DE" sz="3600" dirty="0">
                <a:solidFill>
                  <a:schemeClr val="tx1"/>
                </a:solidFill>
              </a:rPr>
              <a:t>Was darf noch als normal gelten und wann beginnt eine Störung?</a:t>
            </a:r>
            <a:br>
              <a:rPr lang="de-DE" sz="3600" dirty="0">
                <a:solidFill>
                  <a:schemeClr val="tx1"/>
                </a:solidFill>
              </a:rPr>
            </a:br>
            <a:br>
              <a:rPr lang="de-DE" sz="3600" dirty="0">
                <a:solidFill>
                  <a:schemeClr val="tx1"/>
                </a:solidFill>
              </a:rPr>
            </a:br>
            <a:br>
              <a:rPr lang="de-DE" sz="3600" dirty="0">
                <a:solidFill>
                  <a:schemeClr val="tx1"/>
                </a:solidFill>
              </a:rPr>
            </a:br>
            <a:r>
              <a:rPr lang="de-DE" sz="3600" dirty="0">
                <a:solidFill>
                  <a:schemeClr val="tx1"/>
                </a:solidFill>
              </a:rPr>
              <a:t>Ist jedes Symptom einer Diagnose würdig ?</a:t>
            </a:r>
            <a:br>
              <a:rPr lang="de-DE" sz="3600" dirty="0">
                <a:solidFill>
                  <a:schemeClr val="tx1"/>
                </a:solidFill>
              </a:rPr>
            </a:br>
            <a:br>
              <a:rPr lang="de-DE" sz="3600" dirty="0">
                <a:solidFill>
                  <a:schemeClr val="tx1"/>
                </a:solidFill>
              </a:rPr>
            </a:br>
            <a:br>
              <a:rPr lang="de-DE" sz="3600" dirty="0">
                <a:solidFill>
                  <a:schemeClr val="tx1"/>
                </a:solidFill>
              </a:rPr>
            </a:br>
            <a:endParaRPr lang="de-DE" sz="3600" dirty="0">
              <a:solidFill>
                <a:schemeClr val="tx1"/>
              </a:solidFill>
            </a:endParaRPr>
          </a:p>
        </p:txBody>
      </p:sp>
      <p:sp>
        <p:nvSpPr>
          <p:cNvPr id="5" name="Foliennummernplatzhalter 4">
            <a:extLst>
              <a:ext uri="{FF2B5EF4-FFF2-40B4-BE49-F238E27FC236}">
                <a16:creationId xmlns:a16="http://schemas.microsoft.com/office/drawing/2014/main" id="{AF8755EC-86F7-7B22-7433-D7270A3EC4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B9A95-A989-47C9-8173-1333E919B897}"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26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EE20A-C92E-0EB8-3F89-22B71E3DB207}"/>
              </a:ext>
            </a:extLst>
          </p:cNvPr>
          <p:cNvSpPr>
            <a:spLocks noGrp="1"/>
          </p:cNvSpPr>
          <p:nvPr>
            <p:ph type="title"/>
          </p:nvPr>
        </p:nvSpPr>
        <p:spPr>
          <a:xfrm>
            <a:off x="838203" y="365128"/>
            <a:ext cx="11089101" cy="1325563"/>
          </a:xfrm>
        </p:spPr>
        <p:txBody>
          <a:bodyPr/>
          <a:lstStyle/>
          <a:p>
            <a:r>
              <a:rPr lang="de-DE" dirty="0">
                <a:latin typeface="Arial" panose="020B0604020202020204" pitchFamily="34" charset="0"/>
                <a:cs typeface="Arial" panose="020B0604020202020204" pitchFamily="34" charset="0"/>
              </a:rPr>
              <a:t>Normale Entwicklung (– Psychopathologie)  </a:t>
            </a:r>
          </a:p>
        </p:txBody>
      </p:sp>
      <p:sp>
        <p:nvSpPr>
          <p:cNvPr id="3" name="Inhaltsplatzhalter 2">
            <a:extLst>
              <a:ext uri="{FF2B5EF4-FFF2-40B4-BE49-F238E27FC236}">
                <a16:creationId xmlns:a16="http://schemas.microsoft.com/office/drawing/2014/main" id="{E4C1FFC7-537B-6808-F538-B960D171B99C}"/>
              </a:ext>
            </a:extLst>
          </p:cNvPr>
          <p:cNvSpPr>
            <a:spLocks noGrp="1"/>
          </p:cNvSpPr>
          <p:nvPr>
            <p:ph idx="1"/>
          </p:nvPr>
        </p:nvSpPr>
        <p:spPr/>
        <p:txBody>
          <a:bodyPr>
            <a:normAutofit/>
          </a:bodyPr>
          <a:lstStyle/>
          <a:p>
            <a:pPr marL="0" indent="0">
              <a:buNone/>
            </a:pPr>
            <a:r>
              <a:rPr lang="de-DE" sz="2200" b="1" dirty="0">
                <a:latin typeface="Arial" panose="020B0604020202020204" pitchFamily="34" charset="0"/>
                <a:cs typeface="Arial" panose="020B0604020202020204" pitchFamily="34" charset="0"/>
              </a:rPr>
              <a:t>Entwicklungsdynamiken</a:t>
            </a:r>
            <a:r>
              <a:rPr lang="de-DE" sz="2200" dirty="0">
                <a:latin typeface="Arial" panose="020B0604020202020204" pitchFamily="34" charset="0"/>
                <a:cs typeface="Arial" panose="020B0604020202020204" pitchFamily="34" charset="0"/>
              </a:rPr>
              <a:t> </a:t>
            </a:r>
          </a:p>
          <a:p>
            <a:pPr marL="0" indent="0">
              <a:buNone/>
            </a:pPr>
            <a:endParaRPr lang="de-DE" sz="2200" dirty="0">
              <a:latin typeface="Arial" panose="020B0604020202020204" pitchFamily="34" charset="0"/>
              <a:cs typeface="Arial" panose="020B0604020202020204" pitchFamily="34" charset="0"/>
            </a:endParaRPr>
          </a:p>
          <a:p>
            <a:pPr lvl="1"/>
            <a:r>
              <a:rPr lang="de-DE" sz="2200" dirty="0">
                <a:latin typeface="Arial" panose="020B0604020202020204" pitchFamily="34" charset="0"/>
                <a:cs typeface="Arial" panose="020B0604020202020204" pitchFamily="34" charset="0"/>
              </a:rPr>
              <a:t>Myelinisierung: von hinten nach vorne, von unten nach oben</a:t>
            </a:r>
          </a:p>
          <a:p>
            <a:pPr marL="457201" lvl="1" indent="0">
              <a:buNone/>
            </a:pPr>
            <a:r>
              <a:rPr lang="de-DE" sz="2200" dirty="0">
                <a:latin typeface="Arial" panose="020B0604020202020204" pitchFamily="34" charset="0"/>
                <a:cs typeface="Arial" panose="020B0604020202020204" pitchFamily="34" charset="0"/>
              </a:rPr>
              <a:t>Aufbau weiße Substanz, Abbau graue Substanz (</a:t>
            </a:r>
            <a:r>
              <a:rPr lang="de-DE" sz="2200" b="1" dirty="0">
                <a:latin typeface="Arial" panose="020B0604020202020204" pitchFamily="34" charset="0"/>
                <a:cs typeface="Arial" panose="020B0604020202020204" pitchFamily="34" charset="0"/>
              </a:rPr>
              <a:t>Neuronales </a:t>
            </a:r>
            <a:r>
              <a:rPr lang="de-DE" sz="2200" b="1" dirty="0" err="1">
                <a:latin typeface="Arial" panose="020B0604020202020204" pitchFamily="34" charset="0"/>
                <a:cs typeface="Arial" panose="020B0604020202020204" pitchFamily="34" charset="0"/>
              </a:rPr>
              <a:t>Pruning</a:t>
            </a:r>
            <a:r>
              <a:rPr lang="de-DE" sz="2200" dirty="0">
                <a:latin typeface="Arial" panose="020B0604020202020204" pitchFamily="34" charset="0"/>
                <a:cs typeface="Arial" panose="020B0604020202020204" pitchFamily="34" charset="0"/>
              </a:rPr>
              <a:t>)</a:t>
            </a:r>
          </a:p>
          <a:p>
            <a:pPr lvl="1"/>
            <a:r>
              <a:rPr lang="de-DE" sz="2200" dirty="0">
                <a:latin typeface="Arial" panose="020B0604020202020204" pitchFamily="34" charset="0"/>
                <a:cs typeface="Arial" panose="020B0604020202020204" pitchFamily="34" charset="0"/>
              </a:rPr>
              <a:t>Emotionsregulation</a:t>
            </a:r>
          </a:p>
          <a:p>
            <a:pPr lvl="1"/>
            <a:r>
              <a:rPr lang="de-DE" sz="2200" dirty="0">
                <a:latin typeface="Arial" panose="020B0604020202020204" pitchFamily="34" charset="0"/>
                <a:cs typeface="Arial" panose="020B0604020202020204" pitchFamily="34" charset="0"/>
              </a:rPr>
              <a:t>flexibler Fürsorgestil wichtig (Autonomie)</a:t>
            </a:r>
          </a:p>
          <a:p>
            <a:pPr lvl="1"/>
            <a:r>
              <a:rPr lang="de-DE" sz="2200" dirty="0">
                <a:latin typeface="Arial" panose="020B0604020202020204" pitchFamily="34" charset="0"/>
                <a:cs typeface="Arial" panose="020B0604020202020204" pitchFamily="34" charset="0"/>
              </a:rPr>
              <a:t>hormonelle Änderungen  </a:t>
            </a:r>
          </a:p>
          <a:p>
            <a:pPr lvl="1"/>
            <a:r>
              <a:rPr lang="de-DE" sz="2200" dirty="0">
                <a:latin typeface="Arial" panose="020B0604020202020204" pitchFamily="34" charset="0"/>
                <a:cs typeface="Arial" panose="020B0604020202020204" pitchFamily="34" charset="0"/>
              </a:rPr>
              <a:t>Bio-sozial (säkulare Akzeleration Verschiebung der Menarche)</a:t>
            </a:r>
          </a:p>
          <a:p>
            <a:pPr lvl="1"/>
            <a:r>
              <a:rPr lang="de-DE" sz="2200" dirty="0">
                <a:latin typeface="Arial" panose="020B0604020202020204" pitchFamily="34" charset="0"/>
                <a:cs typeface="Arial" panose="020B0604020202020204" pitchFamily="34" charset="0"/>
              </a:rPr>
              <a:t>…</a:t>
            </a:r>
          </a:p>
        </p:txBody>
      </p:sp>
      <p:sp>
        <p:nvSpPr>
          <p:cNvPr id="4" name="Fußzeilenplatzhalter 3">
            <a:extLst>
              <a:ext uri="{FF2B5EF4-FFF2-40B4-BE49-F238E27FC236}">
                <a16:creationId xmlns:a16="http://schemas.microsoft.com/office/drawing/2014/main" id="{9F887C40-58DD-111F-12E6-54D5E91F9BB1}"/>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C8B5DB7B-B528-E800-51AB-B30EAB3AB43B}"/>
              </a:ext>
            </a:extLst>
          </p:cNvPr>
          <p:cNvSpPr>
            <a:spLocks noGrp="1"/>
          </p:cNvSpPr>
          <p:nvPr>
            <p:ph type="sldNum" sz="quarter" idx="12"/>
          </p:nvPr>
        </p:nvSpPr>
        <p:spPr/>
        <p:txBody>
          <a:bodyPr/>
          <a:lstStyle/>
          <a:p>
            <a:fld id="{389B9A95-A989-47C9-8173-1333E919B897}" type="slidenum">
              <a:rPr lang="de-DE" smtClean="0"/>
              <a:t>43</a:t>
            </a:fld>
            <a:endParaRPr lang="de-DE"/>
          </a:p>
        </p:txBody>
      </p:sp>
      <p:cxnSp>
        <p:nvCxnSpPr>
          <p:cNvPr id="6" name="Gerader Verbinder 5">
            <a:extLst>
              <a:ext uri="{FF2B5EF4-FFF2-40B4-BE49-F238E27FC236}">
                <a16:creationId xmlns:a16="http://schemas.microsoft.com/office/drawing/2014/main" id="{AD39A9ED-423A-6483-DF69-4438D2DD6483}"/>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295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09889B95-A753-89D3-0A7A-3B698C72EA64}"/>
              </a:ext>
            </a:extLst>
          </p:cNvPr>
          <p:cNvPicPr>
            <a:picLocks noGrp="1" noChangeAspect="1"/>
          </p:cNvPicPr>
          <p:nvPr>
            <p:ph idx="1"/>
          </p:nvPr>
        </p:nvPicPr>
        <p:blipFill rotWithShape="1">
          <a:blip r:embed="rId3"/>
          <a:srcRect b="-1945"/>
          <a:stretch/>
        </p:blipFill>
        <p:spPr>
          <a:xfrm>
            <a:off x="2126405" y="1401414"/>
            <a:ext cx="7682518" cy="4466836"/>
          </a:xfrm>
        </p:spPr>
      </p:pic>
      <p:sp>
        <p:nvSpPr>
          <p:cNvPr id="4" name="Fußzeilenplatzhalter 3">
            <a:extLst>
              <a:ext uri="{FF2B5EF4-FFF2-40B4-BE49-F238E27FC236}">
                <a16:creationId xmlns:a16="http://schemas.microsoft.com/office/drawing/2014/main" id="{BCFB51C3-A458-0460-4786-2F3EFDA0B767}"/>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43B88A5A-C283-ACB5-9E81-9738A36E86CF}"/>
              </a:ext>
            </a:extLst>
          </p:cNvPr>
          <p:cNvSpPr>
            <a:spLocks noGrp="1"/>
          </p:cNvSpPr>
          <p:nvPr>
            <p:ph type="sldNum" sz="quarter" idx="12"/>
          </p:nvPr>
        </p:nvSpPr>
        <p:spPr/>
        <p:txBody>
          <a:bodyPr/>
          <a:lstStyle/>
          <a:p>
            <a:fld id="{389B9A95-A989-47C9-8173-1333E919B897}" type="slidenum">
              <a:rPr lang="de-DE" smtClean="0"/>
              <a:t>44</a:t>
            </a:fld>
            <a:endParaRPr lang="de-DE"/>
          </a:p>
        </p:txBody>
      </p:sp>
      <p:cxnSp>
        <p:nvCxnSpPr>
          <p:cNvPr id="2" name="Gerader Verbinder 1">
            <a:extLst>
              <a:ext uri="{FF2B5EF4-FFF2-40B4-BE49-F238E27FC236}">
                <a16:creationId xmlns:a16="http://schemas.microsoft.com/office/drawing/2014/main" id="{046E2022-A1F0-354A-8B72-3E38D333F373}"/>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747F487D-C182-04A1-D25F-B709D879BF4D}"/>
              </a:ext>
            </a:extLst>
          </p:cNvPr>
          <p:cNvSpPr>
            <a:spLocks noGrp="1"/>
          </p:cNvSpPr>
          <p:nvPr>
            <p:ph type="title"/>
          </p:nvPr>
        </p:nvSpPr>
        <p:spPr>
          <a:xfrm>
            <a:off x="838203" y="365128"/>
            <a:ext cx="11089101" cy="1325563"/>
          </a:xfrm>
        </p:spPr>
        <p:txBody>
          <a:bodyPr/>
          <a:lstStyle/>
          <a:p>
            <a:r>
              <a:rPr lang="de-DE" dirty="0">
                <a:latin typeface="Arial" panose="020B0604020202020204" pitchFamily="34" charset="0"/>
                <a:cs typeface="Arial" panose="020B0604020202020204" pitchFamily="34" charset="0"/>
              </a:rPr>
              <a:t>Normale Entwicklung (– Psychopathologie)  </a:t>
            </a:r>
          </a:p>
        </p:txBody>
      </p:sp>
      <p:sp>
        <p:nvSpPr>
          <p:cNvPr id="8" name="Textfeld 7">
            <a:extLst>
              <a:ext uri="{FF2B5EF4-FFF2-40B4-BE49-F238E27FC236}">
                <a16:creationId xmlns:a16="http://schemas.microsoft.com/office/drawing/2014/main" id="{9195DAB2-6B12-E079-B630-3080C146B188}"/>
              </a:ext>
            </a:extLst>
          </p:cNvPr>
          <p:cNvSpPr txBox="1"/>
          <p:nvPr/>
        </p:nvSpPr>
        <p:spPr>
          <a:xfrm>
            <a:off x="609600" y="5967663"/>
            <a:ext cx="6260496" cy="600164"/>
          </a:xfrm>
          <a:prstGeom prst="rect">
            <a:avLst/>
          </a:prstGeom>
          <a:noFill/>
        </p:spPr>
        <p:txBody>
          <a:bodyPr wrap="none" rtlCol="0">
            <a:spAutoFit/>
          </a:bodyPr>
          <a:lstStyle/>
          <a:p>
            <a:r>
              <a:rPr lang="de-DE" sz="1500" dirty="0"/>
              <a:t>Aus dem Lehrbuch: Entwicklungspsychologie des Jugendalters (Springer 2017)</a:t>
            </a:r>
          </a:p>
          <a:p>
            <a:endParaRPr lang="de-DE" dirty="0"/>
          </a:p>
        </p:txBody>
      </p:sp>
    </p:spTree>
    <p:extLst>
      <p:ext uri="{BB962C8B-B14F-4D97-AF65-F5344CB8AC3E}">
        <p14:creationId xmlns:p14="http://schemas.microsoft.com/office/powerpoint/2010/main" val="165807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76F91C-A9E8-A678-A730-A33423B198BA}"/>
              </a:ext>
            </a:extLst>
          </p:cNvPr>
          <p:cNvSpPr>
            <a:spLocks noGrp="1"/>
          </p:cNvSpPr>
          <p:nvPr>
            <p:ph idx="1"/>
          </p:nvPr>
        </p:nvSpPr>
        <p:spPr/>
        <p:txBody>
          <a:bodyPr>
            <a:normAutofit/>
          </a:bodyPr>
          <a:lstStyle/>
          <a:p>
            <a:endParaRPr lang="de-DE" dirty="0"/>
          </a:p>
          <a:p>
            <a:r>
              <a:rPr lang="de-DE" sz="2200" dirty="0">
                <a:latin typeface="Arial" panose="020B0604020202020204" pitchFamily="34" charset="0"/>
                <a:cs typeface="Arial" panose="020B0604020202020204" pitchFamily="34" charset="0"/>
              </a:rPr>
              <a:t>Aufbau des </a:t>
            </a:r>
            <a:r>
              <a:rPr lang="de-DE" sz="2200" b="1" dirty="0">
                <a:latin typeface="Arial" panose="020B0604020202020204" pitchFamily="34" charset="0"/>
                <a:cs typeface="Arial" panose="020B0604020202020204" pitchFamily="34" charset="0"/>
              </a:rPr>
              <a:t>Schlafbedürfnisses mit zunehmender adoleszenter </a:t>
            </a:r>
            <a:r>
              <a:rPr lang="de-DE" sz="2200" dirty="0">
                <a:latin typeface="Arial" panose="020B0604020202020204" pitchFamily="34" charset="0"/>
                <a:cs typeface="Arial" panose="020B0604020202020204" pitchFamily="34" charset="0"/>
              </a:rPr>
              <a:t>Entwicklung</a:t>
            </a:r>
          </a:p>
          <a:p>
            <a:pPr marL="0" indent="0">
              <a:buNone/>
            </a:pPr>
            <a:endParaRPr lang="de-DE" sz="2200" dirty="0">
              <a:latin typeface="Arial" panose="020B0604020202020204" pitchFamily="34" charset="0"/>
              <a:cs typeface="Arial" panose="020B0604020202020204" pitchFamily="34" charset="0"/>
            </a:endParaRPr>
          </a:p>
          <a:p>
            <a:r>
              <a:rPr lang="de-DE" sz="2200" b="1" dirty="0">
                <a:latin typeface="Arial" panose="020B0604020202020204" pitchFamily="34" charset="0"/>
                <a:cs typeface="Arial" panose="020B0604020202020204" pitchFamily="34" charset="0"/>
              </a:rPr>
              <a:t>verzögertes Schlafbedürfnis durch verbesserte neuronale Strukturen</a:t>
            </a:r>
          </a:p>
          <a:p>
            <a:pPr marL="0" indent="0">
              <a:buNone/>
            </a:pPr>
            <a:endParaRPr lang="de-DE" sz="2200" b="1" dirty="0">
              <a:latin typeface="Arial" panose="020B0604020202020204" pitchFamily="34" charset="0"/>
              <a:cs typeface="Arial" panose="020B0604020202020204" pitchFamily="34" charset="0"/>
            </a:endParaRPr>
          </a:p>
          <a:p>
            <a:endParaRPr lang="de-DE" dirty="0"/>
          </a:p>
          <a:p>
            <a:endParaRPr lang="de-DE" dirty="0"/>
          </a:p>
        </p:txBody>
      </p:sp>
      <p:sp>
        <p:nvSpPr>
          <p:cNvPr id="2" name="Fußzeilenplatzhalter 1">
            <a:extLst>
              <a:ext uri="{FF2B5EF4-FFF2-40B4-BE49-F238E27FC236}">
                <a16:creationId xmlns:a16="http://schemas.microsoft.com/office/drawing/2014/main" id="{37D715FD-3899-1220-1981-9925ADDC6BFA}"/>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CCCEDEEC-BB65-2912-119B-47DE106C2EF3}"/>
              </a:ext>
            </a:extLst>
          </p:cNvPr>
          <p:cNvSpPr>
            <a:spLocks noGrp="1"/>
          </p:cNvSpPr>
          <p:nvPr>
            <p:ph type="sldNum" sz="quarter" idx="12"/>
          </p:nvPr>
        </p:nvSpPr>
        <p:spPr/>
        <p:txBody>
          <a:bodyPr/>
          <a:lstStyle/>
          <a:p>
            <a:fld id="{389B9A95-A989-47C9-8173-1333E919B897}" type="slidenum">
              <a:rPr lang="de-DE" smtClean="0"/>
              <a:t>45</a:t>
            </a:fld>
            <a:endParaRPr lang="de-DE"/>
          </a:p>
        </p:txBody>
      </p:sp>
      <p:cxnSp>
        <p:nvCxnSpPr>
          <p:cNvPr id="6" name="Gerader Verbinder 5">
            <a:extLst>
              <a:ext uri="{FF2B5EF4-FFF2-40B4-BE49-F238E27FC236}">
                <a16:creationId xmlns:a16="http://schemas.microsoft.com/office/drawing/2014/main" id="{B59A5990-3734-8715-3A75-0B598372704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AED50A13-E1AF-BF66-0CA4-2912EECBF799}"/>
              </a:ext>
            </a:extLst>
          </p:cNvPr>
          <p:cNvSpPr>
            <a:spLocks noGrp="1"/>
          </p:cNvSpPr>
          <p:nvPr>
            <p:ph type="title"/>
          </p:nvPr>
        </p:nvSpPr>
        <p:spPr>
          <a:xfrm>
            <a:off x="838203" y="365128"/>
            <a:ext cx="11089101" cy="1325563"/>
          </a:xfrm>
        </p:spPr>
        <p:txBody>
          <a:bodyPr/>
          <a:lstStyle/>
          <a:p>
            <a:r>
              <a:rPr lang="de-DE" dirty="0">
                <a:latin typeface="Arial" panose="020B0604020202020204" pitchFamily="34" charset="0"/>
                <a:cs typeface="Arial" panose="020B0604020202020204" pitchFamily="34" charset="0"/>
              </a:rPr>
              <a:t>Normale Entwicklung (– Psychopathologie)  </a:t>
            </a:r>
          </a:p>
        </p:txBody>
      </p:sp>
    </p:spTree>
    <p:extLst>
      <p:ext uri="{BB962C8B-B14F-4D97-AF65-F5344CB8AC3E}">
        <p14:creationId xmlns:p14="http://schemas.microsoft.com/office/powerpoint/2010/main" val="426511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F3C5D-4650-A9A5-C380-E084CEA25395}"/>
              </a:ext>
            </a:extLst>
          </p:cNvPr>
          <p:cNvSpPr>
            <a:spLocks noGrp="1"/>
          </p:cNvSpPr>
          <p:nvPr>
            <p:ph type="title"/>
          </p:nvPr>
        </p:nvSpPr>
        <p:spPr>
          <a:xfrm>
            <a:off x="838201" y="227555"/>
            <a:ext cx="10515600" cy="1325563"/>
          </a:xfrm>
        </p:spPr>
        <p:txBody>
          <a:bodyPr/>
          <a:lstStyle/>
          <a:p>
            <a:r>
              <a:rPr lang="de-DE" dirty="0">
                <a:latin typeface="Arial" panose="020B0604020202020204" pitchFamily="34" charset="0"/>
                <a:cs typeface="Arial" panose="020B0604020202020204" pitchFamily="34" charset="0"/>
              </a:rPr>
              <a:t>BSP Veränderungen im Schlafverhalten </a:t>
            </a:r>
          </a:p>
        </p:txBody>
      </p:sp>
      <p:pic>
        <p:nvPicPr>
          <p:cNvPr id="5" name="Inhaltsplatzhalter 4">
            <a:extLst>
              <a:ext uri="{FF2B5EF4-FFF2-40B4-BE49-F238E27FC236}">
                <a16:creationId xmlns:a16="http://schemas.microsoft.com/office/drawing/2014/main" id="{DA90BAAE-0A3C-D25F-04EB-675611A2361B}"/>
              </a:ext>
            </a:extLst>
          </p:cNvPr>
          <p:cNvPicPr>
            <a:picLocks noGrp="1" noChangeAspect="1"/>
          </p:cNvPicPr>
          <p:nvPr>
            <p:ph idx="1"/>
          </p:nvPr>
        </p:nvPicPr>
        <p:blipFill>
          <a:blip r:embed="rId3"/>
          <a:stretch>
            <a:fillRect/>
          </a:stretch>
        </p:blipFill>
        <p:spPr>
          <a:xfrm>
            <a:off x="3265735" y="1309371"/>
            <a:ext cx="5660530" cy="4658292"/>
          </a:xfrm>
        </p:spPr>
      </p:pic>
      <p:sp>
        <p:nvSpPr>
          <p:cNvPr id="3" name="Fußzeilenplatzhalter 2">
            <a:extLst>
              <a:ext uri="{FF2B5EF4-FFF2-40B4-BE49-F238E27FC236}">
                <a16:creationId xmlns:a16="http://schemas.microsoft.com/office/drawing/2014/main" id="{D54D8017-34B2-9573-B8D9-05906B0CD1A9}"/>
              </a:ext>
            </a:extLst>
          </p:cNvPr>
          <p:cNvSpPr>
            <a:spLocks noGrp="1"/>
          </p:cNvSpPr>
          <p:nvPr>
            <p:ph type="ftr" sz="quarter" idx="11"/>
          </p:nvPr>
        </p:nvSpPr>
        <p:spPr/>
        <p:txBody>
          <a:bodyPr/>
          <a:lstStyle/>
          <a:p>
            <a:r>
              <a:rPr lang="de-DE"/>
              <a:t>Landesklinikum Mauer Kinder- und Jugendpsychiatrie und Psychosomatik</a:t>
            </a:r>
          </a:p>
        </p:txBody>
      </p:sp>
      <p:sp>
        <p:nvSpPr>
          <p:cNvPr id="4" name="Foliennummernplatzhalter 3">
            <a:extLst>
              <a:ext uri="{FF2B5EF4-FFF2-40B4-BE49-F238E27FC236}">
                <a16:creationId xmlns:a16="http://schemas.microsoft.com/office/drawing/2014/main" id="{CF091728-9383-788F-97E7-E31C7DA8D64D}"/>
              </a:ext>
            </a:extLst>
          </p:cNvPr>
          <p:cNvSpPr>
            <a:spLocks noGrp="1"/>
          </p:cNvSpPr>
          <p:nvPr>
            <p:ph type="sldNum" sz="quarter" idx="12"/>
          </p:nvPr>
        </p:nvSpPr>
        <p:spPr/>
        <p:txBody>
          <a:bodyPr/>
          <a:lstStyle/>
          <a:p>
            <a:fld id="{389B9A95-A989-47C9-8173-1333E919B897}" type="slidenum">
              <a:rPr lang="de-DE" smtClean="0"/>
              <a:t>46</a:t>
            </a:fld>
            <a:endParaRPr lang="de-DE"/>
          </a:p>
        </p:txBody>
      </p:sp>
      <p:cxnSp>
        <p:nvCxnSpPr>
          <p:cNvPr id="6" name="Gerader Verbinder 5">
            <a:extLst>
              <a:ext uri="{FF2B5EF4-FFF2-40B4-BE49-F238E27FC236}">
                <a16:creationId xmlns:a16="http://schemas.microsoft.com/office/drawing/2014/main" id="{FF3FB67B-EF38-8844-62EC-C723499D7F6A}"/>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3649FEC6-CA06-9990-6248-F3F7005D8CBD}"/>
              </a:ext>
            </a:extLst>
          </p:cNvPr>
          <p:cNvSpPr txBox="1"/>
          <p:nvPr/>
        </p:nvSpPr>
        <p:spPr>
          <a:xfrm>
            <a:off x="609600" y="5967663"/>
            <a:ext cx="6260496" cy="600164"/>
          </a:xfrm>
          <a:prstGeom prst="rect">
            <a:avLst/>
          </a:prstGeom>
          <a:noFill/>
        </p:spPr>
        <p:txBody>
          <a:bodyPr wrap="none" rtlCol="0">
            <a:spAutoFit/>
          </a:bodyPr>
          <a:lstStyle/>
          <a:p>
            <a:r>
              <a:rPr lang="de-DE" sz="1500" dirty="0"/>
              <a:t>Aus dem Lehrbuch: Entwicklungspsychologie des Jugendalters (Springer 2017)</a:t>
            </a:r>
          </a:p>
          <a:p>
            <a:endParaRPr lang="de-DE" dirty="0"/>
          </a:p>
        </p:txBody>
      </p:sp>
    </p:spTree>
    <p:extLst>
      <p:ext uri="{BB962C8B-B14F-4D97-AF65-F5344CB8AC3E}">
        <p14:creationId xmlns:p14="http://schemas.microsoft.com/office/powerpoint/2010/main" val="756078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02D16-0074-E969-3C76-A1617780A501}"/>
              </a:ext>
            </a:extLst>
          </p:cNvPr>
          <p:cNvSpPr>
            <a:spLocks noGrp="1"/>
          </p:cNvSpPr>
          <p:nvPr>
            <p:ph type="title"/>
          </p:nvPr>
        </p:nvSpPr>
        <p:spPr>
          <a:xfrm>
            <a:off x="838200" y="136521"/>
            <a:ext cx="10515600" cy="1325563"/>
          </a:xfrm>
        </p:spPr>
        <p:txBody>
          <a:bodyPr/>
          <a:lstStyle/>
          <a:p>
            <a:pPr algn="ctr"/>
            <a:r>
              <a:rPr lang="de-DE" b="1" dirty="0"/>
              <a:t>Falsche Vorstellung/Darstellung!!!</a:t>
            </a:r>
          </a:p>
        </p:txBody>
      </p:sp>
      <p:sp>
        <p:nvSpPr>
          <p:cNvPr id="3" name="Fußzeilenplatzhalter 2">
            <a:extLst>
              <a:ext uri="{FF2B5EF4-FFF2-40B4-BE49-F238E27FC236}">
                <a16:creationId xmlns:a16="http://schemas.microsoft.com/office/drawing/2014/main" id="{93D376B8-1FC3-F78E-DC78-1470F4A765B7}"/>
              </a:ext>
            </a:extLst>
          </p:cNvPr>
          <p:cNvSpPr>
            <a:spLocks noGrp="1"/>
          </p:cNvSpPr>
          <p:nvPr>
            <p:ph type="ftr" sz="quarter" idx="11"/>
          </p:nvPr>
        </p:nvSpPr>
        <p:spPr/>
        <p:txBody>
          <a:bodyPr/>
          <a:lstStyle/>
          <a:p>
            <a:r>
              <a:rPr lang="de-DE"/>
              <a:t>Landesklinikum Mauer Kinder- und Jugendpsychiatrie und Psychosomatik</a:t>
            </a:r>
          </a:p>
        </p:txBody>
      </p:sp>
      <p:sp>
        <p:nvSpPr>
          <p:cNvPr id="4" name="Foliennummernplatzhalter 3">
            <a:extLst>
              <a:ext uri="{FF2B5EF4-FFF2-40B4-BE49-F238E27FC236}">
                <a16:creationId xmlns:a16="http://schemas.microsoft.com/office/drawing/2014/main" id="{A548D511-A159-006F-197C-1C82A5B3AF72}"/>
              </a:ext>
            </a:extLst>
          </p:cNvPr>
          <p:cNvSpPr>
            <a:spLocks noGrp="1"/>
          </p:cNvSpPr>
          <p:nvPr>
            <p:ph type="sldNum" sz="quarter" idx="12"/>
          </p:nvPr>
        </p:nvSpPr>
        <p:spPr/>
        <p:txBody>
          <a:bodyPr/>
          <a:lstStyle/>
          <a:p>
            <a:fld id="{389B9A95-A989-47C9-8173-1333E919B897}" type="slidenum">
              <a:rPr lang="de-DE" smtClean="0"/>
              <a:t>47</a:t>
            </a:fld>
            <a:endParaRPr lang="de-DE"/>
          </a:p>
        </p:txBody>
      </p:sp>
      <p:sp>
        <p:nvSpPr>
          <p:cNvPr id="7" name="Textfeld 6">
            <a:extLst>
              <a:ext uri="{FF2B5EF4-FFF2-40B4-BE49-F238E27FC236}">
                <a16:creationId xmlns:a16="http://schemas.microsoft.com/office/drawing/2014/main" id="{06371C5C-B0B6-2666-00E3-821B5D2DEB5F}"/>
              </a:ext>
            </a:extLst>
          </p:cNvPr>
          <p:cNvSpPr txBox="1"/>
          <p:nvPr/>
        </p:nvSpPr>
        <p:spPr>
          <a:xfrm>
            <a:off x="838200" y="5681212"/>
            <a:ext cx="10336002" cy="646331"/>
          </a:xfrm>
          <a:prstGeom prst="rect">
            <a:avLst/>
          </a:prstGeom>
          <a:noFill/>
        </p:spPr>
        <p:txBody>
          <a:bodyPr wrap="square">
            <a:spAutoFit/>
          </a:bodyPr>
          <a:lstStyle/>
          <a:p>
            <a:pPr marL="0" indent="0" algn="ctr">
              <a:buNone/>
            </a:pPr>
            <a:r>
              <a:rPr lang="de-DE" b="1" dirty="0" err="1"/>
              <a:t>asychrone</a:t>
            </a:r>
            <a:r>
              <a:rPr lang="de-DE" b="1" dirty="0"/>
              <a:t> Entwicklung (moralisch, biologisch, sozial): </a:t>
            </a:r>
          </a:p>
          <a:p>
            <a:r>
              <a:rPr lang="de-DE" sz="1800" dirty="0"/>
              <a:t>vieles Können (Fortpflanzen) - vieles noch nicht dürfen (Wählen) -  oder müssen (Lebensunterhalt)</a:t>
            </a:r>
          </a:p>
        </p:txBody>
      </p:sp>
      <p:cxnSp>
        <p:nvCxnSpPr>
          <p:cNvPr id="6" name="Gerader Verbinder 5">
            <a:extLst>
              <a:ext uri="{FF2B5EF4-FFF2-40B4-BE49-F238E27FC236}">
                <a16:creationId xmlns:a16="http://schemas.microsoft.com/office/drawing/2014/main" id="{BCAF936D-4E5E-3078-D5A6-1975FC8BB43A}"/>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Inhaltsplatzhalter 7"/>
          <p:cNvSpPr>
            <a:spLocks noGrp="1"/>
          </p:cNvSpPr>
          <p:nvPr>
            <p:ph idx="1"/>
          </p:nvPr>
        </p:nvSpPr>
        <p:spPr/>
        <p:txBody>
          <a:bodyPr/>
          <a:lstStyle/>
          <a:p>
            <a:endParaRPr lang="de-DE" dirty="0"/>
          </a:p>
        </p:txBody>
      </p:sp>
      <p:pic>
        <p:nvPicPr>
          <p:cNvPr id="1026" name="Picture 2" descr="abstraktes buntes Zahnradhirn, kreatives denkendes Designkonzept,  Vektorillustration 2124390 Vektor Kunst bei Vecteezy"/>
          <p:cNvPicPr>
            <a:picLocks noChangeAspect="1" noChangeArrowheads="1"/>
          </p:cNvPicPr>
          <p:nvPr/>
        </p:nvPicPr>
        <p:blipFill rotWithShape="1">
          <a:blip r:embed="rId3">
            <a:extLst>
              <a:ext uri="{28A0092B-C50C-407E-A947-70E740481C1C}">
                <a14:useLocalDpi xmlns:a14="http://schemas.microsoft.com/office/drawing/2010/main" val="0"/>
              </a:ext>
            </a:extLst>
          </a:blip>
          <a:srcRect l="9598" t="9526" r="7743" b="17721"/>
          <a:stretch/>
        </p:blipFill>
        <p:spPr bwMode="auto">
          <a:xfrm>
            <a:off x="3847681" y="1554321"/>
            <a:ext cx="4672484" cy="411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40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5BE44-A412-3FE9-F8D4-C233A1343006}"/>
              </a:ext>
            </a:extLst>
          </p:cNvPr>
          <p:cNvSpPr>
            <a:spLocks noGrp="1"/>
          </p:cNvSpPr>
          <p:nvPr>
            <p:ph type="title"/>
          </p:nvPr>
        </p:nvSpPr>
        <p:spPr/>
        <p:txBody>
          <a:bodyPr/>
          <a:lstStyle/>
          <a:p>
            <a:pPr algn="ctr"/>
            <a:r>
              <a:rPr lang="de-DE" dirty="0">
                <a:latin typeface="Arial" panose="020B0604020202020204" pitchFamily="34" charset="0"/>
                <a:cs typeface="Arial" panose="020B0604020202020204" pitchFamily="34" charset="0"/>
              </a:rPr>
              <a:t>Entwicklungsaufgaben</a:t>
            </a:r>
            <a:endParaRPr lang="de-DE" dirty="0"/>
          </a:p>
        </p:txBody>
      </p:sp>
      <p:sp>
        <p:nvSpPr>
          <p:cNvPr id="3" name="Inhaltsplatzhalter 2">
            <a:extLst>
              <a:ext uri="{FF2B5EF4-FFF2-40B4-BE49-F238E27FC236}">
                <a16:creationId xmlns:a16="http://schemas.microsoft.com/office/drawing/2014/main" id="{2AC3AFBC-0AC4-3337-E671-4B1D2398901E}"/>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CD6CB54C-0303-1398-06AA-AA4BF4D61D48}"/>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5A55CBA6-C74E-5059-BCDF-18C852C71494}"/>
              </a:ext>
            </a:extLst>
          </p:cNvPr>
          <p:cNvSpPr>
            <a:spLocks noGrp="1"/>
          </p:cNvSpPr>
          <p:nvPr>
            <p:ph type="sldNum" sz="quarter" idx="12"/>
          </p:nvPr>
        </p:nvSpPr>
        <p:spPr/>
        <p:txBody>
          <a:bodyPr/>
          <a:lstStyle/>
          <a:p>
            <a:fld id="{389B9A95-A989-47C9-8173-1333E919B897}" type="slidenum">
              <a:rPr lang="de-DE" smtClean="0"/>
              <a:t>48</a:t>
            </a:fld>
            <a:endParaRPr lang="de-DE"/>
          </a:p>
        </p:txBody>
      </p:sp>
      <p:grpSp>
        <p:nvGrpSpPr>
          <p:cNvPr id="11" name="Gruppieren 10">
            <a:extLst>
              <a:ext uri="{FF2B5EF4-FFF2-40B4-BE49-F238E27FC236}">
                <a16:creationId xmlns:a16="http://schemas.microsoft.com/office/drawing/2014/main" id="{5F576175-8403-6EFE-1ED3-C4DBFA6E942A}"/>
              </a:ext>
            </a:extLst>
          </p:cNvPr>
          <p:cNvGrpSpPr/>
          <p:nvPr/>
        </p:nvGrpSpPr>
        <p:grpSpPr>
          <a:xfrm>
            <a:off x="3026949" y="1345932"/>
            <a:ext cx="5695947" cy="4831031"/>
            <a:chOff x="2914654" y="254316"/>
            <a:chExt cx="5695947" cy="4831031"/>
          </a:xfrm>
        </p:grpSpPr>
        <p:pic>
          <p:nvPicPr>
            <p:cNvPr id="5" name="Grafik 4">
              <a:extLst>
                <a:ext uri="{FF2B5EF4-FFF2-40B4-BE49-F238E27FC236}">
                  <a16:creationId xmlns:a16="http://schemas.microsoft.com/office/drawing/2014/main" id="{D3F9C527-CB34-B1EF-9C69-A39E68EEE4A8}"/>
                </a:ext>
              </a:extLst>
            </p:cNvPr>
            <p:cNvPicPr>
              <a:picLocks noChangeAspect="1"/>
            </p:cNvPicPr>
            <p:nvPr/>
          </p:nvPicPr>
          <p:blipFill rotWithShape="1">
            <a:blip r:embed="rId3"/>
            <a:srcRect b="20860"/>
            <a:stretch/>
          </p:blipFill>
          <p:spPr>
            <a:xfrm>
              <a:off x="2914654" y="254316"/>
              <a:ext cx="5695947" cy="4831031"/>
            </a:xfrm>
            <a:prstGeom prst="rect">
              <a:avLst/>
            </a:prstGeom>
          </p:spPr>
        </p:pic>
        <p:sp>
          <p:nvSpPr>
            <p:cNvPr id="7" name="Rechteck 6">
              <a:extLst>
                <a:ext uri="{FF2B5EF4-FFF2-40B4-BE49-F238E27FC236}">
                  <a16:creationId xmlns:a16="http://schemas.microsoft.com/office/drawing/2014/main" id="{B9309673-B896-0B17-8B90-8D23D5204126}"/>
                </a:ext>
              </a:extLst>
            </p:cNvPr>
            <p:cNvSpPr/>
            <p:nvPr/>
          </p:nvSpPr>
          <p:spPr>
            <a:xfrm>
              <a:off x="5110077" y="1165368"/>
              <a:ext cx="1971845" cy="57056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29AF7FF9-B488-5CEC-ABEE-123ABD0DE3FA}"/>
                </a:ext>
              </a:extLst>
            </p:cNvPr>
            <p:cNvSpPr/>
            <p:nvPr/>
          </p:nvSpPr>
          <p:spPr>
            <a:xfrm>
              <a:off x="5110077" y="4106778"/>
              <a:ext cx="1971845" cy="4650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9" name="Gerader Verbinder 8">
            <a:extLst>
              <a:ext uri="{FF2B5EF4-FFF2-40B4-BE49-F238E27FC236}">
                <a16:creationId xmlns:a16="http://schemas.microsoft.com/office/drawing/2014/main" id="{468AE346-43B7-F3E5-1F6C-09792E6B21B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393E8817-8DC1-CD7A-2976-95E699054195}"/>
              </a:ext>
            </a:extLst>
          </p:cNvPr>
          <p:cNvSpPr txBox="1"/>
          <p:nvPr/>
        </p:nvSpPr>
        <p:spPr>
          <a:xfrm>
            <a:off x="9508961" y="5319267"/>
            <a:ext cx="2418344" cy="1061829"/>
          </a:xfrm>
          <a:prstGeom prst="rect">
            <a:avLst/>
          </a:prstGeom>
          <a:noFill/>
        </p:spPr>
        <p:txBody>
          <a:bodyPr wrap="square" rtlCol="0">
            <a:spAutoFit/>
          </a:bodyPr>
          <a:lstStyle/>
          <a:p>
            <a:r>
              <a:rPr lang="de-DE" sz="1500" dirty="0"/>
              <a:t>Aus dem Lehrbuch: Entwicklungspsychologie des Jugendalters (Springer 2017)</a:t>
            </a:r>
          </a:p>
          <a:p>
            <a:endParaRPr lang="de-DE" dirty="0"/>
          </a:p>
        </p:txBody>
      </p:sp>
    </p:spTree>
    <p:extLst>
      <p:ext uri="{BB962C8B-B14F-4D97-AF65-F5344CB8AC3E}">
        <p14:creationId xmlns:p14="http://schemas.microsoft.com/office/powerpoint/2010/main" val="3486595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7E253-C141-E9C8-7BF3-2B846143810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ÄNGSTE  - Was ist Normal ?! </a:t>
            </a:r>
          </a:p>
        </p:txBody>
      </p:sp>
      <p:sp>
        <p:nvSpPr>
          <p:cNvPr id="3" name="Inhaltsplatzhalter 2">
            <a:extLst>
              <a:ext uri="{FF2B5EF4-FFF2-40B4-BE49-F238E27FC236}">
                <a16:creationId xmlns:a16="http://schemas.microsoft.com/office/drawing/2014/main" id="{AC29C0EC-41B1-0CCA-99F1-E3618639F472}"/>
              </a:ext>
            </a:extLst>
          </p:cNvPr>
          <p:cNvSpPr>
            <a:spLocks noGrp="1"/>
          </p:cNvSpPr>
          <p:nvPr>
            <p:ph idx="1"/>
          </p:nvPr>
        </p:nvSpPr>
        <p:spPr>
          <a:xfrm>
            <a:off x="838200" y="1690691"/>
            <a:ext cx="10515600" cy="4351339"/>
          </a:xfrm>
        </p:spPr>
        <p:txBody>
          <a:bodyPr>
            <a:normAutofit/>
          </a:bodyPr>
          <a:lstStyle/>
          <a:p>
            <a:r>
              <a:rPr lang="de-DE" sz="2200" dirty="0">
                <a:latin typeface="Arial" panose="020B0604020202020204" pitchFamily="34" charset="0"/>
                <a:cs typeface="Arial" panose="020B0604020202020204" pitchFamily="34" charset="0"/>
              </a:rPr>
              <a:t>Schulangst</a:t>
            </a:r>
          </a:p>
          <a:p>
            <a:r>
              <a:rPr lang="de-DE" sz="2200" dirty="0">
                <a:latin typeface="Arial" panose="020B0604020202020204" pitchFamily="34" charset="0"/>
                <a:cs typeface="Arial" panose="020B0604020202020204" pitchFamily="34" charset="0"/>
              </a:rPr>
              <a:t>Leistungsangst</a:t>
            </a:r>
          </a:p>
          <a:p>
            <a:r>
              <a:rPr lang="de-DE" sz="2200" dirty="0">
                <a:latin typeface="Arial" panose="020B0604020202020204" pitchFamily="34" charset="0"/>
                <a:cs typeface="Arial" panose="020B0604020202020204" pitchFamily="34" charset="0"/>
              </a:rPr>
              <a:t>Angst vor Dunkelheit</a:t>
            </a:r>
          </a:p>
          <a:p>
            <a:r>
              <a:rPr lang="de-DE" sz="2200" dirty="0">
                <a:latin typeface="Arial" panose="020B0604020202020204" pitchFamily="34" charset="0"/>
                <a:cs typeface="Arial" panose="020B0604020202020204" pitchFamily="34" charset="0"/>
              </a:rPr>
              <a:t>Angst vor Fremden</a:t>
            </a:r>
          </a:p>
          <a:p>
            <a:r>
              <a:rPr lang="de-DE" sz="2200" dirty="0">
                <a:latin typeface="Arial" panose="020B0604020202020204" pitchFamily="34" charset="0"/>
                <a:cs typeface="Arial" panose="020B0604020202020204" pitchFamily="34" charset="0"/>
              </a:rPr>
              <a:t>Angst Bewertung</a:t>
            </a:r>
          </a:p>
          <a:p>
            <a:r>
              <a:rPr lang="de-DE" sz="2200" dirty="0">
                <a:latin typeface="Arial" panose="020B0604020202020204" pitchFamily="34" charset="0"/>
                <a:cs typeface="Arial" panose="020B0604020202020204" pitchFamily="34" charset="0"/>
              </a:rPr>
              <a:t>Angst vor Referaten</a:t>
            </a:r>
          </a:p>
          <a:p>
            <a:r>
              <a:rPr lang="de-DE" sz="2200" dirty="0">
                <a:latin typeface="Arial" panose="020B0604020202020204" pitchFamily="34" charset="0"/>
                <a:cs typeface="Arial" panose="020B0604020202020204" pitchFamily="34" charset="0"/>
              </a:rPr>
              <a:t>Angst vor Zurückweisung</a:t>
            </a:r>
          </a:p>
          <a:p>
            <a:r>
              <a:rPr lang="de-DE" sz="2200" dirty="0">
                <a:latin typeface="Arial" panose="020B0604020202020204" pitchFamily="34" charset="0"/>
                <a:cs typeface="Arial" panose="020B0604020202020204" pitchFamily="34" charset="0"/>
              </a:rPr>
              <a:t>Angst vor unheimlicher Gestalt die in der Nacht kommt </a:t>
            </a:r>
          </a:p>
        </p:txBody>
      </p:sp>
      <p:sp>
        <p:nvSpPr>
          <p:cNvPr id="4" name="Fußzeilenplatzhalter 3">
            <a:extLst>
              <a:ext uri="{FF2B5EF4-FFF2-40B4-BE49-F238E27FC236}">
                <a16:creationId xmlns:a16="http://schemas.microsoft.com/office/drawing/2014/main" id="{20E912D4-B613-BCE6-9445-7082032AA571}"/>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010ED75C-83A2-0CAC-88E3-3616FEDDFAAC}"/>
              </a:ext>
            </a:extLst>
          </p:cNvPr>
          <p:cNvSpPr>
            <a:spLocks noGrp="1"/>
          </p:cNvSpPr>
          <p:nvPr>
            <p:ph type="sldNum" sz="quarter" idx="12"/>
          </p:nvPr>
        </p:nvSpPr>
        <p:spPr/>
        <p:txBody>
          <a:bodyPr/>
          <a:lstStyle/>
          <a:p>
            <a:fld id="{389B9A95-A989-47C9-8173-1333E919B897}" type="slidenum">
              <a:rPr lang="de-DE" smtClean="0"/>
              <a:t>49</a:t>
            </a:fld>
            <a:endParaRPr lang="de-DE"/>
          </a:p>
        </p:txBody>
      </p:sp>
      <p:cxnSp>
        <p:nvCxnSpPr>
          <p:cNvPr id="6" name="Gerader Verbinder 5">
            <a:extLst>
              <a:ext uri="{FF2B5EF4-FFF2-40B4-BE49-F238E27FC236}">
                <a16:creationId xmlns:a16="http://schemas.microsoft.com/office/drawing/2014/main" id="{402C69B9-3EE0-A966-96E3-4D27B15854A3}"/>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9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A1B30-B83A-202B-0677-EE93ADA15A8E}"/>
              </a:ext>
            </a:extLst>
          </p:cNvPr>
          <p:cNvSpPr>
            <a:spLocks noGrp="1"/>
          </p:cNvSpPr>
          <p:nvPr>
            <p:ph type="title"/>
          </p:nvPr>
        </p:nvSpPr>
        <p:spPr>
          <a:xfrm>
            <a:off x="1994570" y="4032832"/>
            <a:ext cx="9192126" cy="2042433"/>
          </a:xfrm>
        </p:spPr>
        <p:txBody>
          <a:bodyPr/>
          <a:lstStyle/>
          <a:p>
            <a:r>
              <a:rPr lang="de-DE" sz="4800" dirty="0">
                <a:solidFill>
                  <a:schemeClr val="tx1"/>
                </a:solidFill>
                <a:effectLst/>
                <a:latin typeface="Arial" panose="020B0604020202020204" pitchFamily="34" charset="0"/>
              </a:rPr>
              <a:t>„gestört-normal</a:t>
            </a:r>
            <a:r>
              <a:rPr lang="de-DE" sz="4800" dirty="0">
                <a:solidFill>
                  <a:schemeClr val="tx1"/>
                </a:solidFill>
              </a:rPr>
              <a:t>-</a:t>
            </a:r>
            <a:r>
              <a:rPr lang="de-DE" sz="4800" dirty="0">
                <a:solidFill>
                  <a:schemeClr val="tx1"/>
                </a:solidFill>
                <a:effectLst/>
                <a:latin typeface="Arial" panose="020B0604020202020204" pitchFamily="34" charset="0"/>
              </a:rPr>
              <a:t>verrückt?“ </a:t>
            </a:r>
            <a:endParaRPr lang="de-DE" sz="4800" dirty="0">
              <a:solidFill>
                <a:schemeClr val="tx1"/>
              </a:solidFill>
            </a:endParaRPr>
          </a:p>
        </p:txBody>
      </p:sp>
      <p:sp>
        <p:nvSpPr>
          <p:cNvPr id="5" name="Foliennummernplatzhalter 4">
            <a:extLst>
              <a:ext uri="{FF2B5EF4-FFF2-40B4-BE49-F238E27FC236}">
                <a16:creationId xmlns:a16="http://schemas.microsoft.com/office/drawing/2014/main" id="{B0F28036-7E71-BCEE-5935-32544C9A2BD3}"/>
              </a:ext>
            </a:extLst>
          </p:cNvPr>
          <p:cNvSpPr>
            <a:spLocks noGrp="1"/>
          </p:cNvSpPr>
          <p:nvPr>
            <p:ph type="sldNum" sz="quarter" idx="4"/>
          </p:nvPr>
        </p:nvSpPr>
        <p:spPr/>
        <p:txBody>
          <a:bodyPr/>
          <a:lstStyle/>
          <a:p>
            <a:fld id="{389B9A95-A989-47C9-8173-1333E919B897}" type="slidenum">
              <a:rPr lang="de-DE" smtClean="0"/>
              <a:t>5</a:t>
            </a:fld>
            <a:endParaRPr lang="de-DE"/>
          </a:p>
        </p:txBody>
      </p:sp>
      <p:pic>
        <p:nvPicPr>
          <p:cNvPr id="7" name="Grafik 6">
            <a:extLst>
              <a:ext uri="{FF2B5EF4-FFF2-40B4-BE49-F238E27FC236}">
                <a16:creationId xmlns:a16="http://schemas.microsoft.com/office/drawing/2014/main" id="{9F1C85EA-772E-66A0-CB06-529B43295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187" y="1197287"/>
            <a:ext cx="5176276" cy="2907342"/>
          </a:xfrm>
          <a:prstGeom prst="rect">
            <a:avLst/>
          </a:prstGeom>
        </p:spPr>
      </p:pic>
      <p:sp>
        <p:nvSpPr>
          <p:cNvPr id="4" name="Untertitel 3">
            <a:extLst>
              <a:ext uri="{FF2B5EF4-FFF2-40B4-BE49-F238E27FC236}">
                <a16:creationId xmlns:a16="http://schemas.microsoft.com/office/drawing/2014/main" id="{D3FE40EE-2B89-C01E-A3E2-29DBB9ADC7AF}"/>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978602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EE20A-C92E-0EB8-3F89-22B71E3DB207}"/>
              </a:ext>
            </a:extLst>
          </p:cNvPr>
          <p:cNvSpPr>
            <a:spLocks noGrp="1"/>
          </p:cNvSpPr>
          <p:nvPr>
            <p:ph type="title"/>
          </p:nvPr>
        </p:nvSpPr>
        <p:spPr>
          <a:xfrm>
            <a:off x="1676400" y="0"/>
            <a:ext cx="10515600" cy="1325563"/>
          </a:xfrm>
        </p:spPr>
        <p:txBody>
          <a:bodyPr/>
          <a:lstStyle/>
          <a:p>
            <a:r>
              <a:rPr lang="de-DE" dirty="0">
                <a:latin typeface="Arial" panose="020B0604020202020204" pitchFamily="34" charset="0"/>
                <a:cs typeface="Arial" panose="020B0604020202020204" pitchFamily="34" charset="0"/>
              </a:rPr>
              <a:t>Scheitern an Entwicklungsaufgaben </a:t>
            </a:r>
          </a:p>
        </p:txBody>
      </p:sp>
      <p:pic>
        <p:nvPicPr>
          <p:cNvPr id="5" name="Inhaltsplatzhalter 4">
            <a:extLst>
              <a:ext uri="{FF2B5EF4-FFF2-40B4-BE49-F238E27FC236}">
                <a16:creationId xmlns:a16="http://schemas.microsoft.com/office/drawing/2014/main" id="{3B43A4FF-CDB0-FBD4-7807-54BCD8CB2891}"/>
              </a:ext>
            </a:extLst>
          </p:cNvPr>
          <p:cNvPicPr>
            <a:picLocks noGrp="1" noChangeAspect="1"/>
          </p:cNvPicPr>
          <p:nvPr>
            <p:ph idx="1"/>
          </p:nvPr>
        </p:nvPicPr>
        <p:blipFill>
          <a:blip r:embed="rId3"/>
          <a:stretch>
            <a:fillRect/>
          </a:stretch>
        </p:blipFill>
        <p:spPr>
          <a:xfrm>
            <a:off x="3539445" y="991781"/>
            <a:ext cx="4738282" cy="5341339"/>
          </a:xfrm>
        </p:spPr>
      </p:pic>
      <p:sp>
        <p:nvSpPr>
          <p:cNvPr id="3" name="Rechteck 2">
            <a:extLst>
              <a:ext uri="{FF2B5EF4-FFF2-40B4-BE49-F238E27FC236}">
                <a16:creationId xmlns:a16="http://schemas.microsoft.com/office/drawing/2014/main" id="{C3C49AEB-9B11-A9F5-6657-26045D2A9961}"/>
              </a:ext>
            </a:extLst>
          </p:cNvPr>
          <p:cNvSpPr/>
          <p:nvPr/>
        </p:nvSpPr>
        <p:spPr>
          <a:xfrm>
            <a:off x="3329333" y="3922434"/>
            <a:ext cx="5158505" cy="6832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2708A334-352E-C2EF-F3D4-E6B4AB39AB4B}"/>
              </a:ext>
            </a:extLst>
          </p:cNvPr>
          <p:cNvSpPr/>
          <p:nvPr/>
        </p:nvSpPr>
        <p:spPr>
          <a:xfrm>
            <a:off x="3329332" y="5127776"/>
            <a:ext cx="5158505" cy="3416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6">
            <a:extLst>
              <a:ext uri="{FF2B5EF4-FFF2-40B4-BE49-F238E27FC236}">
                <a16:creationId xmlns:a16="http://schemas.microsoft.com/office/drawing/2014/main" id="{630097E8-0E7D-0304-8D8A-B15E84169695}"/>
              </a:ext>
            </a:extLst>
          </p:cNvPr>
          <p:cNvSpPr>
            <a:spLocks noGrp="1"/>
          </p:cNvSpPr>
          <p:nvPr>
            <p:ph type="ftr" sz="quarter" idx="11"/>
          </p:nvPr>
        </p:nvSpPr>
        <p:spPr/>
        <p:txBody>
          <a:bodyPr/>
          <a:lstStyle/>
          <a:p>
            <a:r>
              <a:rPr lang="de-DE"/>
              <a:t>Landesklinikum Mauer Kinder- und Jugendpsychiatrie und Psychosomatik</a:t>
            </a:r>
          </a:p>
        </p:txBody>
      </p:sp>
      <p:sp>
        <p:nvSpPr>
          <p:cNvPr id="8" name="Foliennummernplatzhalter 7">
            <a:extLst>
              <a:ext uri="{FF2B5EF4-FFF2-40B4-BE49-F238E27FC236}">
                <a16:creationId xmlns:a16="http://schemas.microsoft.com/office/drawing/2014/main" id="{5F29EB0C-BC21-A091-2CF6-8B8547FBDC8F}"/>
              </a:ext>
            </a:extLst>
          </p:cNvPr>
          <p:cNvSpPr>
            <a:spLocks noGrp="1"/>
          </p:cNvSpPr>
          <p:nvPr>
            <p:ph type="sldNum" sz="quarter" idx="12"/>
          </p:nvPr>
        </p:nvSpPr>
        <p:spPr/>
        <p:txBody>
          <a:bodyPr/>
          <a:lstStyle/>
          <a:p>
            <a:fld id="{389B9A95-A989-47C9-8173-1333E919B897}" type="slidenum">
              <a:rPr lang="de-DE" smtClean="0"/>
              <a:t>50</a:t>
            </a:fld>
            <a:endParaRPr lang="de-DE"/>
          </a:p>
        </p:txBody>
      </p:sp>
      <p:cxnSp>
        <p:nvCxnSpPr>
          <p:cNvPr id="4" name="Gerader Verbinder 3">
            <a:extLst>
              <a:ext uri="{FF2B5EF4-FFF2-40B4-BE49-F238E27FC236}">
                <a16:creationId xmlns:a16="http://schemas.microsoft.com/office/drawing/2014/main" id="{CA06F231-3070-C24D-F669-D48F6527E619}"/>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B5C0FBB4-6467-89AE-1B46-3D7405465B48}"/>
              </a:ext>
            </a:extLst>
          </p:cNvPr>
          <p:cNvSpPr txBox="1"/>
          <p:nvPr/>
        </p:nvSpPr>
        <p:spPr>
          <a:xfrm>
            <a:off x="9426711" y="5477087"/>
            <a:ext cx="3130248" cy="1061829"/>
          </a:xfrm>
          <a:prstGeom prst="rect">
            <a:avLst/>
          </a:prstGeom>
          <a:noFill/>
        </p:spPr>
        <p:txBody>
          <a:bodyPr wrap="square" rtlCol="0">
            <a:spAutoFit/>
          </a:bodyPr>
          <a:lstStyle/>
          <a:p>
            <a:r>
              <a:rPr lang="de-DE" sz="1500" dirty="0"/>
              <a:t>Aus dem Lehrbuch: Entwicklungspsychologie des Jugendalters (Springer 2017)</a:t>
            </a:r>
          </a:p>
          <a:p>
            <a:endParaRPr lang="de-DE" dirty="0"/>
          </a:p>
        </p:txBody>
      </p:sp>
    </p:spTree>
    <p:extLst>
      <p:ext uri="{BB962C8B-B14F-4D97-AF65-F5344CB8AC3E}">
        <p14:creationId xmlns:p14="http://schemas.microsoft.com/office/powerpoint/2010/main" val="4173629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02D16-0074-E969-3C76-A1617780A501}"/>
              </a:ext>
            </a:extLst>
          </p:cNvPr>
          <p:cNvSpPr>
            <a:spLocks noGrp="1"/>
          </p:cNvSpPr>
          <p:nvPr>
            <p:ph type="title"/>
          </p:nvPr>
        </p:nvSpPr>
        <p:spPr/>
        <p:txBody>
          <a:bodyPr>
            <a:normAutofit/>
          </a:bodyPr>
          <a:lstStyle/>
          <a:p>
            <a:br>
              <a:rPr lang="de-DE" dirty="0"/>
            </a:br>
            <a:endParaRPr lang="de-DE" dirty="0"/>
          </a:p>
        </p:txBody>
      </p:sp>
      <p:pic>
        <p:nvPicPr>
          <p:cNvPr id="7" name="Grafik 6">
            <a:extLst>
              <a:ext uri="{FF2B5EF4-FFF2-40B4-BE49-F238E27FC236}">
                <a16:creationId xmlns:a16="http://schemas.microsoft.com/office/drawing/2014/main" id="{72E2B788-CC6E-2B56-3F8B-64857A62BA7B}"/>
              </a:ext>
            </a:extLst>
          </p:cNvPr>
          <p:cNvPicPr>
            <a:picLocks noChangeAspect="1"/>
          </p:cNvPicPr>
          <p:nvPr/>
        </p:nvPicPr>
        <p:blipFill>
          <a:blip r:embed="rId3"/>
          <a:stretch>
            <a:fillRect/>
          </a:stretch>
        </p:blipFill>
        <p:spPr>
          <a:xfrm>
            <a:off x="1289679" y="1843092"/>
            <a:ext cx="9612641" cy="3595181"/>
          </a:xfrm>
          <a:prstGeom prst="rect">
            <a:avLst/>
          </a:prstGeom>
        </p:spPr>
      </p:pic>
      <p:sp>
        <p:nvSpPr>
          <p:cNvPr id="8" name="Titel 1">
            <a:extLst>
              <a:ext uri="{FF2B5EF4-FFF2-40B4-BE49-F238E27FC236}">
                <a16:creationId xmlns:a16="http://schemas.microsoft.com/office/drawing/2014/main" id="{7FF520F8-669A-CE7C-A461-6E951A762D32}"/>
              </a:ext>
            </a:extLst>
          </p:cNvPr>
          <p:cNvSpPr txBox="1">
            <a:spLocks/>
          </p:cNvSpPr>
          <p:nvPr/>
        </p:nvSpPr>
        <p:spPr>
          <a:xfrm>
            <a:off x="990604" y="517529"/>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Gsund</a:t>
            </a:r>
            <a:r>
              <a:rPr lang="de-DE" dirty="0">
                <a:latin typeface="Arial" panose="020B0604020202020204" pitchFamily="34" charset="0"/>
                <a:cs typeface="Arial" panose="020B0604020202020204" pitchFamily="34" charset="0"/>
              </a:rPr>
              <a:t> oder </a:t>
            </a:r>
            <a:r>
              <a:rPr lang="de-DE" dirty="0" err="1">
                <a:latin typeface="Arial" panose="020B0604020202020204" pitchFamily="34" charset="0"/>
                <a:cs typeface="Arial" panose="020B0604020202020204" pitchFamily="34" charset="0"/>
              </a:rPr>
              <a:t>Gstört</a:t>
            </a:r>
            <a:r>
              <a:rPr lang="de-DE" dirty="0">
                <a:latin typeface="Arial" panose="020B0604020202020204" pitchFamily="34" charset="0"/>
                <a:cs typeface="Arial" panose="020B0604020202020204" pitchFamily="34" charset="0"/>
              </a:rPr>
              <a:t> !“</a:t>
            </a:r>
          </a:p>
        </p:txBody>
      </p:sp>
      <p:sp>
        <p:nvSpPr>
          <p:cNvPr id="4" name="Fußzeilenplatzhalter 3">
            <a:extLst>
              <a:ext uri="{FF2B5EF4-FFF2-40B4-BE49-F238E27FC236}">
                <a16:creationId xmlns:a16="http://schemas.microsoft.com/office/drawing/2014/main" id="{14C1D2F9-FA4F-C1F6-840C-1956D76CDA86}"/>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98E84774-C353-9B67-EC73-85E88AD895CB}"/>
              </a:ext>
            </a:extLst>
          </p:cNvPr>
          <p:cNvSpPr>
            <a:spLocks noGrp="1"/>
          </p:cNvSpPr>
          <p:nvPr>
            <p:ph type="sldNum" sz="quarter" idx="12"/>
          </p:nvPr>
        </p:nvSpPr>
        <p:spPr/>
        <p:txBody>
          <a:bodyPr/>
          <a:lstStyle/>
          <a:p>
            <a:fld id="{389B9A95-A989-47C9-8173-1333E919B897}" type="slidenum">
              <a:rPr lang="de-DE" smtClean="0"/>
              <a:t>51</a:t>
            </a:fld>
            <a:endParaRPr lang="de-DE"/>
          </a:p>
        </p:txBody>
      </p:sp>
      <p:cxnSp>
        <p:nvCxnSpPr>
          <p:cNvPr id="3" name="Gerader Verbinder 2">
            <a:extLst>
              <a:ext uri="{FF2B5EF4-FFF2-40B4-BE49-F238E27FC236}">
                <a16:creationId xmlns:a16="http://schemas.microsoft.com/office/drawing/2014/main" id="{A72C3149-EAEB-4399-315A-36D79AEC732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265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EE20A-C92E-0EB8-3F89-22B71E3DB207}"/>
              </a:ext>
            </a:extLst>
          </p:cNvPr>
          <p:cNvSpPr>
            <a:spLocks noGrp="1"/>
          </p:cNvSpPr>
          <p:nvPr>
            <p:ph type="title"/>
          </p:nvPr>
        </p:nvSpPr>
        <p:spPr>
          <a:xfrm>
            <a:off x="838203" y="365128"/>
            <a:ext cx="11089101" cy="1325563"/>
          </a:xfrm>
        </p:spPr>
        <p:txBody>
          <a:bodyPr/>
          <a:lstStyle/>
          <a:p>
            <a:r>
              <a:rPr lang="de-DE" dirty="0">
                <a:latin typeface="Arial" panose="020B0604020202020204" pitchFamily="34" charset="0"/>
                <a:cs typeface="Arial" panose="020B0604020202020204" pitchFamily="34" charset="0"/>
              </a:rPr>
              <a:t>(Normale Entwicklung –) Psychopathologie </a:t>
            </a:r>
          </a:p>
        </p:txBody>
      </p:sp>
      <p:sp>
        <p:nvSpPr>
          <p:cNvPr id="3" name="Inhaltsplatzhalter 2">
            <a:extLst>
              <a:ext uri="{FF2B5EF4-FFF2-40B4-BE49-F238E27FC236}">
                <a16:creationId xmlns:a16="http://schemas.microsoft.com/office/drawing/2014/main" id="{E4C1FFC7-537B-6808-F538-B960D171B99C}"/>
              </a:ext>
            </a:extLst>
          </p:cNvPr>
          <p:cNvSpPr>
            <a:spLocks noGrp="1"/>
          </p:cNvSpPr>
          <p:nvPr>
            <p:ph idx="1"/>
          </p:nvPr>
        </p:nvSpPr>
        <p:spPr>
          <a:xfrm>
            <a:off x="838203" y="1469699"/>
            <a:ext cx="10515600" cy="4351338"/>
          </a:xfrm>
        </p:spPr>
        <p:txBody>
          <a:bodyPr>
            <a:noAutofit/>
          </a:bodyPr>
          <a:lstStyle/>
          <a:p>
            <a:r>
              <a:rPr lang="de-DE" sz="2200" dirty="0">
                <a:latin typeface="Arial" panose="020B0604020202020204" pitchFamily="34" charset="0"/>
                <a:cs typeface="Arial" panose="020B0604020202020204" pitchFamily="34" charset="0"/>
              </a:rPr>
              <a:t>Orientierung: ICD-10 (ICD-11), DSM-V, MAD-System (erweitertes ICD-10 System)</a:t>
            </a:r>
          </a:p>
          <a:p>
            <a:endParaRPr lang="de-DE" sz="2200" dirty="0">
              <a:latin typeface="Arial" panose="020B0604020202020204" pitchFamily="34" charset="0"/>
              <a:cs typeface="Arial" panose="020B0604020202020204" pitchFamily="34" charset="0"/>
            </a:endParaRPr>
          </a:p>
          <a:p>
            <a:r>
              <a:rPr lang="de-DE" sz="2200" b="1" dirty="0">
                <a:latin typeface="Arial" panose="020B0604020202020204" pitchFamily="34" charset="0"/>
                <a:cs typeface="Arial" panose="020B0604020202020204" pitchFamily="34" charset="0"/>
              </a:rPr>
              <a:t>Dimensionale – Kategorische Diagnostiksysteme </a:t>
            </a:r>
          </a:p>
          <a:p>
            <a:endParaRPr lang="de-DE" sz="2200" b="1" dirty="0">
              <a:latin typeface="Arial" panose="020B0604020202020204" pitchFamily="34" charset="0"/>
              <a:cs typeface="Arial" panose="020B0604020202020204" pitchFamily="34" charset="0"/>
            </a:endParaRPr>
          </a:p>
          <a:p>
            <a:pPr lvl="1"/>
            <a:r>
              <a:rPr lang="de-DE" sz="2200" dirty="0">
                <a:latin typeface="Arial" panose="020B0604020202020204" pitchFamily="34" charset="0"/>
                <a:cs typeface="Arial" panose="020B0604020202020204" pitchFamily="34" charset="0"/>
              </a:rPr>
              <a:t>Symptomcluster – Syndrome </a:t>
            </a:r>
          </a:p>
          <a:p>
            <a:pPr lvl="1"/>
            <a:r>
              <a:rPr lang="de-DE" sz="2200" dirty="0">
                <a:latin typeface="Arial" panose="020B0604020202020204" pitchFamily="34" charset="0"/>
                <a:cs typeface="Arial" panose="020B0604020202020204" pitchFamily="34" charset="0"/>
              </a:rPr>
              <a:t>Differentialdiagnostik</a:t>
            </a:r>
          </a:p>
          <a:p>
            <a:pPr lvl="1"/>
            <a:r>
              <a:rPr lang="de-DE" sz="2200" dirty="0">
                <a:latin typeface="Arial" panose="020B0604020202020204" pitchFamily="34" charset="0"/>
                <a:cs typeface="Arial" panose="020B0604020202020204" pitchFamily="34" charset="0"/>
              </a:rPr>
              <a:t>Ausschlusskriterien</a:t>
            </a:r>
          </a:p>
          <a:p>
            <a:pPr lvl="1"/>
            <a:r>
              <a:rPr lang="de-DE" sz="2200" dirty="0">
                <a:latin typeface="Arial" panose="020B0604020202020204" pitchFamily="34" charset="0"/>
                <a:cs typeface="Arial" panose="020B0604020202020204" pitchFamily="34" charset="0"/>
              </a:rPr>
              <a:t>zeitliche Verläufe (BSP Onset erste Symptome)</a:t>
            </a:r>
          </a:p>
          <a:p>
            <a:pPr lvl="1"/>
            <a:r>
              <a:rPr lang="de-DE" sz="2200" dirty="0">
                <a:latin typeface="Arial" panose="020B0604020202020204" pitchFamily="34" charset="0"/>
                <a:cs typeface="Arial" panose="020B0604020202020204" pitchFamily="34" charset="0"/>
              </a:rPr>
              <a:t>Schweregrad</a:t>
            </a:r>
          </a:p>
          <a:p>
            <a:pPr lvl="1"/>
            <a:r>
              <a:rPr lang="de-DE" sz="2200" dirty="0">
                <a:latin typeface="Arial" panose="020B0604020202020204" pitchFamily="34" charset="0"/>
                <a:cs typeface="Arial" panose="020B0604020202020204" pitchFamily="34" charset="0"/>
              </a:rPr>
              <a:t>Häufigkeit</a:t>
            </a:r>
          </a:p>
          <a:p>
            <a:pPr lvl="1"/>
            <a:r>
              <a:rPr lang="de-DE" sz="2200" dirty="0">
                <a:latin typeface="Arial" panose="020B0604020202020204" pitchFamily="34" charset="0"/>
                <a:cs typeface="Arial" panose="020B0604020202020204" pitchFamily="34" charset="0"/>
              </a:rPr>
              <a:t>Entwicklungsstand (BSP Diagnose: oppositionelles Verhalten – Trotzphase bei Kindern)</a:t>
            </a:r>
          </a:p>
          <a:p>
            <a:endParaRPr lang="de-DE" sz="2200" dirty="0">
              <a:latin typeface="Arial" panose="020B0604020202020204" pitchFamily="34" charset="0"/>
              <a:cs typeface="Arial" panose="020B0604020202020204" pitchFamily="34" charset="0"/>
            </a:endParaRP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F5CAE4A-076D-9819-E1A5-5A3DB72A60F3}"/>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B537817E-0347-0E21-3489-F170D0FC9991}"/>
              </a:ext>
            </a:extLst>
          </p:cNvPr>
          <p:cNvSpPr>
            <a:spLocks noGrp="1"/>
          </p:cNvSpPr>
          <p:nvPr>
            <p:ph type="sldNum" sz="quarter" idx="12"/>
          </p:nvPr>
        </p:nvSpPr>
        <p:spPr/>
        <p:txBody>
          <a:bodyPr/>
          <a:lstStyle/>
          <a:p>
            <a:fld id="{389B9A95-A989-47C9-8173-1333E919B897}" type="slidenum">
              <a:rPr lang="de-DE" smtClean="0"/>
              <a:t>52</a:t>
            </a:fld>
            <a:endParaRPr lang="de-DE"/>
          </a:p>
        </p:txBody>
      </p:sp>
      <p:cxnSp>
        <p:nvCxnSpPr>
          <p:cNvPr id="6" name="Gerader Verbinder 5">
            <a:extLst>
              <a:ext uri="{FF2B5EF4-FFF2-40B4-BE49-F238E27FC236}">
                <a16:creationId xmlns:a16="http://schemas.microsoft.com/office/drawing/2014/main" id="{8CBF0594-A8EF-E352-8745-F5FC88E63FF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83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4C1FFC7-537B-6808-F538-B960D171B99C}"/>
              </a:ext>
            </a:extLst>
          </p:cNvPr>
          <p:cNvSpPr>
            <a:spLocks noGrp="1"/>
          </p:cNvSpPr>
          <p:nvPr>
            <p:ph idx="1"/>
          </p:nvPr>
        </p:nvSpPr>
        <p:spPr>
          <a:xfrm>
            <a:off x="838199" y="2328285"/>
            <a:ext cx="10515600" cy="4351338"/>
          </a:xfrm>
        </p:spPr>
        <p:txBody>
          <a:bodyPr>
            <a:normAutofit/>
          </a:bodyPr>
          <a:lstStyle/>
          <a:p>
            <a:r>
              <a:rPr lang="de-DE" sz="2200" b="1" dirty="0">
                <a:latin typeface="Arial" panose="020B0604020202020204" pitchFamily="34" charset="0"/>
                <a:cs typeface="Arial" panose="020B0604020202020204" pitchFamily="34" charset="0"/>
              </a:rPr>
              <a:t>Heterotypische Kontinuität (BSP Depression)</a:t>
            </a:r>
          </a:p>
          <a:p>
            <a:endParaRPr lang="de-DE" sz="2200" b="1"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Metamorphosen: hyperkinetisch in Kindheit – St. Des Sozialverhaltens bei Jugendlichen </a:t>
            </a:r>
          </a:p>
          <a:p>
            <a:endParaRPr lang="de-DE" sz="2200"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Praxis: Viele Diagnosen nicht zeitstabil ! – Aktualisieren notwendig !</a:t>
            </a:r>
          </a:p>
        </p:txBody>
      </p:sp>
      <p:sp>
        <p:nvSpPr>
          <p:cNvPr id="5" name="Fußzeilenplatzhalter 4">
            <a:extLst>
              <a:ext uri="{FF2B5EF4-FFF2-40B4-BE49-F238E27FC236}">
                <a16:creationId xmlns:a16="http://schemas.microsoft.com/office/drawing/2014/main" id="{99FE4A57-D9EE-2FC1-8D97-536163ACAF85}"/>
              </a:ext>
            </a:extLst>
          </p:cNvPr>
          <p:cNvSpPr>
            <a:spLocks noGrp="1"/>
          </p:cNvSpPr>
          <p:nvPr>
            <p:ph type="ftr" sz="quarter" idx="11"/>
          </p:nvPr>
        </p:nvSpPr>
        <p:spPr/>
        <p:txBody>
          <a:bodyPr/>
          <a:lstStyle/>
          <a:p>
            <a:r>
              <a:rPr lang="de-DE"/>
              <a:t>Landesklinikum Mauer Kinder- und Jugendpsychiatrie und Psychosomatik</a:t>
            </a:r>
          </a:p>
        </p:txBody>
      </p:sp>
      <p:sp>
        <p:nvSpPr>
          <p:cNvPr id="6" name="Foliennummernplatzhalter 5">
            <a:extLst>
              <a:ext uri="{FF2B5EF4-FFF2-40B4-BE49-F238E27FC236}">
                <a16:creationId xmlns:a16="http://schemas.microsoft.com/office/drawing/2014/main" id="{3188A839-1E7D-84BB-70D0-043D2D375E6F}"/>
              </a:ext>
            </a:extLst>
          </p:cNvPr>
          <p:cNvSpPr>
            <a:spLocks noGrp="1"/>
          </p:cNvSpPr>
          <p:nvPr>
            <p:ph type="sldNum" sz="quarter" idx="12"/>
          </p:nvPr>
        </p:nvSpPr>
        <p:spPr/>
        <p:txBody>
          <a:bodyPr/>
          <a:lstStyle/>
          <a:p>
            <a:fld id="{389B9A95-A989-47C9-8173-1333E919B897}" type="slidenum">
              <a:rPr lang="de-DE" smtClean="0"/>
              <a:t>53</a:t>
            </a:fld>
            <a:endParaRPr lang="de-DE"/>
          </a:p>
        </p:txBody>
      </p:sp>
      <p:cxnSp>
        <p:nvCxnSpPr>
          <p:cNvPr id="2" name="Gerader Verbinder 1">
            <a:extLst>
              <a:ext uri="{FF2B5EF4-FFF2-40B4-BE49-F238E27FC236}">
                <a16:creationId xmlns:a16="http://schemas.microsoft.com/office/drawing/2014/main" id="{3D9EE402-3A2B-F363-D4A1-554FF6A8C1B9}"/>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27E40943-4E3F-1C19-C93A-821BBAD13C18}"/>
              </a:ext>
            </a:extLst>
          </p:cNvPr>
          <p:cNvSpPr>
            <a:spLocks noGrp="1"/>
          </p:cNvSpPr>
          <p:nvPr>
            <p:ph type="title"/>
          </p:nvPr>
        </p:nvSpPr>
        <p:spPr>
          <a:xfrm>
            <a:off x="838203" y="365128"/>
            <a:ext cx="11089101" cy="1325563"/>
          </a:xfrm>
        </p:spPr>
        <p:txBody>
          <a:bodyPr/>
          <a:lstStyle/>
          <a:p>
            <a:r>
              <a:rPr lang="de-DE" dirty="0">
                <a:latin typeface="Arial" panose="020B0604020202020204" pitchFamily="34" charset="0"/>
                <a:cs typeface="Arial" panose="020B0604020202020204" pitchFamily="34" charset="0"/>
              </a:rPr>
              <a:t>(Normale Entwicklung –) Psychopathologie </a:t>
            </a:r>
          </a:p>
        </p:txBody>
      </p:sp>
    </p:spTree>
    <p:extLst>
      <p:ext uri="{BB962C8B-B14F-4D97-AF65-F5344CB8AC3E}">
        <p14:creationId xmlns:p14="http://schemas.microsoft.com/office/powerpoint/2010/main" val="2047131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627EA-1A9C-3F38-9F68-AA5B7D52FC18}"/>
              </a:ext>
            </a:extLst>
          </p:cNvPr>
          <p:cNvSpPr>
            <a:spLocks noGrp="1"/>
          </p:cNvSpPr>
          <p:nvPr>
            <p:ph type="title"/>
          </p:nvPr>
        </p:nvSpPr>
        <p:spPr>
          <a:xfrm>
            <a:off x="838196" y="136521"/>
            <a:ext cx="10515600" cy="1325563"/>
          </a:xfrm>
        </p:spPr>
        <p:txBody>
          <a:bodyPr/>
          <a:lstStyle/>
          <a:p>
            <a:r>
              <a:rPr lang="de-DE" dirty="0">
                <a:latin typeface="Arial" panose="020B0604020202020204" pitchFamily="34" charset="0"/>
                <a:cs typeface="Arial" panose="020B0604020202020204" pitchFamily="34" charset="0"/>
              </a:rPr>
              <a:t>DSM - V</a:t>
            </a:r>
          </a:p>
        </p:txBody>
      </p:sp>
      <p:sp>
        <p:nvSpPr>
          <p:cNvPr id="3" name="Inhaltsplatzhalter 2">
            <a:extLst>
              <a:ext uri="{FF2B5EF4-FFF2-40B4-BE49-F238E27FC236}">
                <a16:creationId xmlns:a16="http://schemas.microsoft.com/office/drawing/2014/main" id="{83D250B8-2FF7-B5BE-9DAB-6E3008F1723E}"/>
              </a:ext>
            </a:extLst>
          </p:cNvPr>
          <p:cNvSpPr>
            <a:spLocks noGrp="1"/>
          </p:cNvSpPr>
          <p:nvPr>
            <p:ph idx="1"/>
          </p:nvPr>
        </p:nvSpPr>
        <p:spPr>
          <a:xfrm>
            <a:off x="838204" y="1342417"/>
            <a:ext cx="10515600" cy="4834546"/>
          </a:xfrm>
        </p:spPr>
        <p:txBody>
          <a:bodyPr>
            <a:noAutofit/>
          </a:bodyPr>
          <a:lstStyle/>
          <a:p>
            <a:pPr marL="0" indent="0">
              <a:buNone/>
            </a:pPr>
            <a:r>
              <a:rPr lang="de-DE" sz="1800" b="1" u="sng" dirty="0">
                <a:latin typeface="Arial" panose="020B0604020202020204" pitchFamily="34" charset="0"/>
                <a:cs typeface="Arial" panose="020B0604020202020204" pitchFamily="34" charset="0"/>
              </a:rPr>
              <a:t>„psychische Störung“ wird darin folgendermaßen definiert:</a:t>
            </a:r>
          </a:p>
          <a:p>
            <a:pPr marL="0" indent="0">
              <a:buNone/>
            </a:pPr>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 „Eine psychische Störung ist definiert als </a:t>
            </a:r>
            <a:r>
              <a:rPr lang="de-DE" sz="1800" b="1" dirty="0">
                <a:latin typeface="Arial" panose="020B0604020202020204" pitchFamily="34" charset="0"/>
                <a:cs typeface="Arial" panose="020B0604020202020204" pitchFamily="34" charset="0"/>
              </a:rPr>
              <a:t>Syndrom</a:t>
            </a:r>
            <a:r>
              <a:rPr lang="de-DE" sz="1800" dirty="0">
                <a:latin typeface="Arial" panose="020B0604020202020204" pitchFamily="34" charset="0"/>
                <a:cs typeface="Arial" panose="020B0604020202020204" pitchFamily="34" charset="0"/>
              </a:rPr>
              <a:t>, welches durch </a:t>
            </a:r>
            <a:r>
              <a:rPr lang="de-DE" sz="1800" b="1" dirty="0">
                <a:latin typeface="Arial" panose="020B0604020202020204" pitchFamily="34" charset="0"/>
                <a:cs typeface="Arial" panose="020B0604020202020204" pitchFamily="34" charset="0"/>
              </a:rPr>
              <a:t>klinisch signifikante Störungen </a:t>
            </a:r>
            <a:r>
              <a:rPr lang="de-DE" sz="1800" dirty="0">
                <a:latin typeface="Arial" panose="020B0604020202020204" pitchFamily="34" charset="0"/>
                <a:cs typeface="Arial" panose="020B0604020202020204" pitchFamily="34" charset="0"/>
              </a:rPr>
              <a:t>in den Kognitionen, in der Emotionsregulation und im Verhalten einer Person charakterisiert ist.</a:t>
            </a: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Diese Störungen sind Ausdruck von </a:t>
            </a:r>
            <a:r>
              <a:rPr lang="de-DE" sz="1800" b="1" dirty="0">
                <a:latin typeface="Arial" panose="020B0604020202020204" pitchFamily="34" charset="0"/>
                <a:cs typeface="Arial" panose="020B0604020202020204" pitchFamily="34" charset="0"/>
              </a:rPr>
              <a:t>dysfunktionalen psychologischen, biologischen oder entwicklungsbezogenen Prozessen, </a:t>
            </a:r>
            <a:r>
              <a:rPr lang="de-DE" sz="1800" b="1" dirty="0">
                <a:solidFill>
                  <a:srgbClr val="FF0000"/>
                </a:solidFill>
                <a:latin typeface="Arial" panose="020B0604020202020204" pitchFamily="34" charset="0"/>
                <a:cs typeface="Arial" panose="020B0604020202020204" pitchFamily="34" charset="0"/>
              </a:rPr>
              <a:t>(*)</a:t>
            </a:r>
            <a:r>
              <a:rPr lang="de-DE" sz="1800" b="1" dirty="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die psychischen und seelischen Funktionen zugrunde liegen.</a:t>
            </a: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Psychische Störungen sind typischerweise verbunden mit </a:t>
            </a:r>
            <a:r>
              <a:rPr lang="de-DE" sz="1800" b="1" dirty="0">
                <a:latin typeface="Arial" panose="020B0604020202020204" pitchFamily="34" charset="0"/>
                <a:cs typeface="Arial" panose="020B0604020202020204" pitchFamily="34" charset="0"/>
              </a:rPr>
              <a:t>bedeutsamen Leiden </a:t>
            </a:r>
            <a:r>
              <a:rPr lang="de-DE" sz="1800" b="1" dirty="0">
                <a:solidFill>
                  <a:srgbClr val="FF0000"/>
                </a:solidFill>
                <a:latin typeface="Arial" panose="020B0604020202020204" pitchFamily="34" charset="0"/>
                <a:cs typeface="Arial" panose="020B0604020202020204" pitchFamily="34" charset="0"/>
              </a:rPr>
              <a:t>(*)</a:t>
            </a:r>
            <a:r>
              <a:rPr lang="de-DE" sz="1800" b="1" dirty="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oder </a:t>
            </a:r>
            <a:r>
              <a:rPr lang="de-DE" sz="1800" b="1" dirty="0">
                <a:latin typeface="Arial" panose="020B0604020202020204" pitchFamily="34" charset="0"/>
                <a:cs typeface="Arial" panose="020B0604020202020204" pitchFamily="34" charset="0"/>
              </a:rPr>
              <a:t>Behinderung hinsichtlich sozialer oder berufs-/ausbildungsbezogener</a:t>
            </a:r>
            <a:r>
              <a:rPr lang="de-DE" sz="1800" dirty="0">
                <a:latin typeface="Arial" panose="020B0604020202020204" pitchFamily="34" charset="0"/>
                <a:cs typeface="Arial" panose="020B0604020202020204" pitchFamily="34" charset="0"/>
              </a:rPr>
              <a:t> und anderer wichtiger Aktivitäten.“</a:t>
            </a:r>
          </a:p>
          <a:p>
            <a:endParaRPr lang="de-DE" sz="1800" dirty="0">
              <a:latin typeface="Arial" panose="020B0604020202020204" pitchFamily="34" charset="0"/>
              <a:cs typeface="Arial" panose="020B0604020202020204" pitchFamily="34" charset="0"/>
            </a:endParaRPr>
          </a:p>
          <a:p>
            <a:pPr marL="0" indent="0">
              <a:buNone/>
            </a:pPr>
            <a:r>
              <a:rPr lang="de-DE" sz="1200" dirty="0" err="1">
                <a:latin typeface="Arial" panose="020B0604020202020204" pitchFamily="34" charset="0"/>
                <a:cs typeface="Arial" panose="020B0604020202020204" pitchFamily="34" charset="0"/>
              </a:rPr>
              <a:t>Diagnostic</a:t>
            </a:r>
            <a:r>
              <a:rPr lang="de-DE" sz="1200" dirty="0">
                <a:latin typeface="Arial" panose="020B0604020202020204" pitchFamily="34" charset="0"/>
                <a:cs typeface="Arial" panose="020B0604020202020204" pitchFamily="34" charset="0"/>
              </a:rPr>
              <a:t> and Statistical Manual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Mental </a:t>
            </a:r>
            <a:r>
              <a:rPr lang="de-DE" sz="1200" dirty="0" err="1">
                <a:latin typeface="Arial" panose="020B0604020202020204" pitchFamily="34" charset="0"/>
                <a:cs typeface="Arial" panose="020B0604020202020204" pitchFamily="34" charset="0"/>
              </a:rPr>
              <a:t>Disorders</a:t>
            </a:r>
            <a:r>
              <a:rPr lang="de-DE" sz="1200" dirty="0">
                <a:latin typeface="Arial" panose="020B0604020202020204" pitchFamily="34" charset="0"/>
                <a:cs typeface="Arial" panose="020B0604020202020204" pitchFamily="34" charset="0"/>
              </a:rPr>
              <a:t>, fünfte Ausgabe.[15]</a:t>
            </a:r>
          </a:p>
        </p:txBody>
      </p:sp>
      <p:sp>
        <p:nvSpPr>
          <p:cNvPr id="4" name="Fußzeilenplatzhalter 3">
            <a:extLst>
              <a:ext uri="{FF2B5EF4-FFF2-40B4-BE49-F238E27FC236}">
                <a16:creationId xmlns:a16="http://schemas.microsoft.com/office/drawing/2014/main" id="{C8950EA1-4DFA-135A-E5DB-1FCE98BA4D80}"/>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3FE00447-09A2-4DE8-E350-99B285A43485}"/>
              </a:ext>
            </a:extLst>
          </p:cNvPr>
          <p:cNvSpPr>
            <a:spLocks noGrp="1"/>
          </p:cNvSpPr>
          <p:nvPr>
            <p:ph type="sldNum" sz="quarter" idx="12"/>
          </p:nvPr>
        </p:nvSpPr>
        <p:spPr/>
        <p:txBody>
          <a:bodyPr/>
          <a:lstStyle/>
          <a:p>
            <a:fld id="{389B9A95-A989-47C9-8173-1333E919B897}" type="slidenum">
              <a:rPr lang="de-DE" smtClean="0"/>
              <a:t>54</a:t>
            </a:fld>
            <a:endParaRPr lang="de-DE"/>
          </a:p>
        </p:txBody>
      </p:sp>
      <p:cxnSp>
        <p:nvCxnSpPr>
          <p:cNvPr id="6" name="Gerader Verbinder 5">
            <a:extLst>
              <a:ext uri="{FF2B5EF4-FFF2-40B4-BE49-F238E27FC236}">
                <a16:creationId xmlns:a16="http://schemas.microsoft.com/office/drawing/2014/main" id="{B2B61163-79ED-4B83-6585-09E698300C6B}"/>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116C6-6550-EFE1-2702-C88EC17F73E3}"/>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Aspekte der Teilhabebeeinträchtigung</a:t>
            </a:r>
          </a:p>
        </p:txBody>
      </p:sp>
      <p:sp>
        <p:nvSpPr>
          <p:cNvPr id="3" name="Inhaltsplatzhalter 2">
            <a:extLst>
              <a:ext uri="{FF2B5EF4-FFF2-40B4-BE49-F238E27FC236}">
                <a16:creationId xmlns:a16="http://schemas.microsoft.com/office/drawing/2014/main" id="{2721386D-DEB7-48F3-CBCE-B8D5925EC7D8}"/>
              </a:ext>
            </a:extLst>
          </p:cNvPr>
          <p:cNvSpPr>
            <a:spLocks noGrp="1"/>
          </p:cNvSpPr>
          <p:nvPr>
            <p:ph idx="1"/>
          </p:nvPr>
        </p:nvSpPr>
        <p:spPr/>
        <p:txBody>
          <a:bodyPr>
            <a:normAutofit/>
          </a:bodyPr>
          <a:lstStyle/>
          <a:p>
            <a:endParaRPr lang="de-DE" sz="2200" b="1" dirty="0">
              <a:latin typeface="Arial" panose="020B0604020202020204" pitchFamily="34" charset="0"/>
              <a:cs typeface="Arial" panose="020B0604020202020204" pitchFamily="34" charset="0"/>
            </a:endParaRPr>
          </a:p>
          <a:p>
            <a:r>
              <a:rPr lang="de-DE" sz="2200" b="1" dirty="0" err="1">
                <a:latin typeface="Arial" panose="020B0604020202020204" pitchFamily="34" charset="0"/>
                <a:cs typeface="Arial" panose="020B0604020202020204" pitchFamily="34" charset="0"/>
              </a:rPr>
              <a:t>Pervasivität</a:t>
            </a:r>
            <a:endParaRPr lang="de-DE" sz="2200" b="1" dirty="0">
              <a:latin typeface="Arial" panose="020B0604020202020204" pitchFamily="34" charset="0"/>
              <a:cs typeface="Arial" panose="020B0604020202020204" pitchFamily="34" charset="0"/>
            </a:endParaRPr>
          </a:p>
          <a:p>
            <a:endParaRPr lang="de-DE" sz="2200" dirty="0">
              <a:latin typeface="Arial" panose="020B0604020202020204" pitchFamily="34" charset="0"/>
              <a:cs typeface="Arial" panose="020B0604020202020204" pitchFamily="34" charset="0"/>
            </a:endParaRPr>
          </a:p>
          <a:p>
            <a:r>
              <a:rPr lang="de-DE" sz="2200" b="1" dirty="0">
                <a:latin typeface="Arial" panose="020B0604020202020204" pitchFamily="34" charset="0"/>
                <a:cs typeface="Arial" panose="020B0604020202020204" pitchFamily="34" charset="0"/>
              </a:rPr>
              <a:t>Intensität</a:t>
            </a:r>
          </a:p>
          <a:p>
            <a:endParaRPr lang="de-DE" sz="2200" dirty="0">
              <a:latin typeface="Arial" panose="020B0604020202020204" pitchFamily="34" charset="0"/>
              <a:cs typeface="Arial" panose="020B0604020202020204" pitchFamily="34" charset="0"/>
            </a:endParaRPr>
          </a:p>
          <a:p>
            <a:r>
              <a:rPr lang="de-DE" sz="2200" b="1" dirty="0">
                <a:latin typeface="Arial" panose="020B0604020202020204" pitchFamily="34" charset="0"/>
                <a:cs typeface="Arial" panose="020B0604020202020204" pitchFamily="34" charset="0"/>
              </a:rPr>
              <a:t>Chronizität</a:t>
            </a:r>
          </a:p>
          <a:p>
            <a:endParaRPr lang="de-DE" sz="2200" b="1" dirty="0">
              <a:solidFill>
                <a:srgbClr val="FF0000"/>
              </a:solidFill>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BSP ADHS</a:t>
            </a:r>
          </a:p>
        </p:txBody>
      </p:sp>
      <p:sp>
        <p:nvSpPr>
          <p:cNvPr id="4" name="Fußzeilenplatzhalter 3">
            <a:extLst>
              <a:ext uri="{FF2B5EF4-FFF2-40B4-BE49-F238E27FC236}">
                <a16:creationId xmlns:a16="http://schemas.microsoft.com/office/drawing/2014/main" id="{1CF5B1B4-7CDC-7A36-8168-E7C75242A5EF}"/>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77D1B6EF-CB32-099E-2BCF-BF1CDFA76A0C}"/>
              </a:ext>
            </a:extLst>
          </p:cNvPr>
          <p:cNvSpPr>
            <a:spLocks noGrp="1"/>
          </p:cNvSpPr>
          <p:nvPr>
            <p:ph type="sldNum" sz="quarter" idx="12"/>
          </p:nvPr>
        </p:nvSpPr>
        <p:spPr/>
        <p:txBody>
          <a:bodyPr/>
          <a:lstStyle/>
          <a:p>
            <a:fld id="{389B9A95-A989-47C9-8173-1333E919B897}" type="slidenum">
              <a:rPr lang="de-DE" smtClean="0"/>
              <a:t>55</a:t>
            </a:fld>
            <a:endParaRPr lang="de-DE"/>
          </a:p>
        </p:txBody>
      </p:sp>
      <p:cxnSp>
        <p:nvCxnSpPr>
          <p:cNvPr id="6" name="Gerader Verbinder 5">
            <a:extLst>
              <a:ext uri="{FF2B5EF4-FFF2-40B4-BE49-F238E27FC236}">
                <a16:creationId xmlns:a16="http://schemas.microsoft.com/office/drawing/2014/main" id="{C92C674D-D179-A594-3D85-4CE6B444526C}"/>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02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050A9-C833-D32F-DF22-2F381B311E92}"/>
              </a:ext>
            </a:extLst>
          </p:cNvPr>
          <p:cNvSpPr>
            <a:spLocks noGrp="1"/>
          </p:cNvSpPr>
          <p:nvPr>
            <p:ph type="title"/>
          </p:nvPr>
        </p:nvSpPr>
        <p:spPr>
          <a:xfrm>
            <a:off x="838201" y="501645"/>
            <a:ext cx="10515600" cy="1325563"/>
          </a:xfrm>
        </p:spPr>
        <p:txBody>
          <a:bodyPr/>
          <a:lstStyle/>
          <a:p>
            <a:r>
              <a:rPr lang="de-DE" dirty="0">
                <a:solidFill>
                  <a:srgbClr val="FF0000"/>
                </a:solidFill>
                <a:latin typeface="Arial" panose="020B0604020202020204" pitchFamily="34" charset="0"/>
                <a:cs typeface="Arial" panose="020B0604020202020204" pitchFamily="34" charset="0"/>
              </a:rPr>
              <a:t>MAD – Multiaxiales Diagnostikum</a:t>
            </a:r>
          </a:p>
        </p:txBody>
      </p:sp>
      <p:sp>
        <p:nvSpPr>
          <p:cNvPr id="3" name="Inhaltsplatzhalter 2">
            <a:extLst>
              <a:ext uri="{FF2B5EF4-FFF2-40B4-BE49-F238E27FC236}">
                <a16:creationId xmlns:a16="http://schemas.microsoft.com/office/drawing/2014/main" id="{B6EDF913-E94B-A8B6-FE10-0EAB6919DD2A}"/>
              </a:ext>
            </a:extLst>
          </p:cNvPr>
          <p:cNvSpPr>
            <a:spLocks noGrp="1"/>
          </p:cNvSpPr>
          <p:nvPr>
            <p:ph idx="1"/>
          </p:nvPr>
        </p:nvSpPr>
        <p:spPr>
          <a:xfrm>
            <a:off x="838199" y="1494257"/>
            <a:ext cx="11613200" cy="4351338"/>
          </a:xfrm>
        </p:spPr>
        <p:txBody>
          <a:bodyPr>
            <a:noAutofit/>
          </a:bodyPr>
          <a:lstStyle/>
          <a:p>
            <a:pPr marL="0" indent="0">
              <a:buNone/>
            </a:pPr>
            <a:endParaRPr lang="de-DE" sz="2200" b="1" u="sng" dirty="0">
              <a:latin typeface="Arial" panose="020B0604020202020204" pitchFamily="34" charset="0"/>
              <a:cs typeface="Arial" panose="020B0604020202020204" pitchFamily="34" charset="0"/>
            </a:endParaRPr>
          </a:p>
          <a:p>
            <a:pPr marL="0" indent="0">
              <a:buNone/>
            </a:pPr>
            <a:endParaRPr lang="de-DE" sz="2200" b="1"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Achse 1 – klinisch-psychiatrisches Syndrom</a:t>
            </a:r>
          </a:p>
          <a:p>
            <a:pPr marL="0" indent="0">
              <a:buNone/>
            </a:pPr>
            <a:r>
              <a:rPr lang="de-DE" sz="2200" b="1" dirty="0">
                <a:latin typeface="Arial" panose="020B0604020202020204" pitchFamily="34" charset="0"/>
                <a:cs typeface="Arial" panose="020B0604020202020204" pitchFamily="34" charset="0"/>
              </a:rPr>
              <a:t>Achse 2 – Umschriebene Entwicklungsstörung</a:t>
            </a:r>
          </a:p>
          <a:p>
            <a:pPr marL="0" indent="0">
              <a:buNone/>
            </a:pPr>
            <a:r>
              <a:rPr lang="de-DE" sz="2200" b="1" dirty="0">
                <a:latin typeface="Arial" panose="020B0604020202020204" pitchFamily="34" charset="0"/>
                <a:cs typeface="Arial" panose="020B0604020202020204" pitchFamily="34" charset="0"/>
              </a:rPr>
              <a:t>Achse 3 – Intelligenzniveau</a:t>
            </a:r>
            <a:endParaRPr lang="de-DE" sz="2200"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Achse 4 – Körperliche Symptomatik</a:t>
            </a:r>
          </a:p>
          <a:p>
            <a:pPr marL="0" indent="0">
              <a:buNone/>
            </a:pPr>
            <a:r>
              <a:rPr lang="de-DE" sz="2200" b="1" dirty="0">
                <a:latin typeface="Arial" panose="020B0604020202020204" pitchFamily="34" charset="0"/>
                <a:cs typeface="Arial" panose="020B0604020202020204" pitchFamily="34" charset="0"/>
              </a:rPr>
              <a:t>Achse 5 – Assoziierte aktuelle abnorme psychosoziale Umstände</a:t>
            </a:r>
          </a:p>
          <a:p>
            <a:pPr marL="0" indent="0">
              <a:buNone/>
            </a:pPr>
            <a:r>
              <a:rPr lang="de-DE" sz="2200" b="1" dirty="0">
                <a:latin typeface="Arial" panose="020B0604020202020204" pitchFamily="34" charset="0"/>
                <a:cs typeface="Arial" panose="020B0604020202020204" pitchFamily="34" charset="0"/>
              </a:rPr>
              <a:t>Achse 6 – Globale Beurteilung des psychosozialen Funktionsniveaus</a:t>
            </a:r>
          </a:p>
        </p:txBody>
      </p:sp>
      <p:sp>
        <p:nvSpPr>
          <p:cNvPr id="4" name="Fußzeilenplatzhalter 3">
            <a:extLst>
              <a:ext uri="{FF2B5EF4-FFF2-40B4-BE49-F238E27FC236}">
                <a16:creationId xmlns:a16="http://schemas.microsoft.com/office/drawing/2014/main" id="{E54C8D6D-9CDE-3462-225A-51E3F3F120CC}"/>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8F022265-080C-D4F4-55F2-29C118EDF2F5}"/>
              </a:ext>
            </a:extLst>
          </p:cNvPr>
          <p:cNvSpPr>
            <a:spLocks noGrp="1"/>
          </p:cNvSpPr>
          <p:nvPr>
            <p:ph type="sldNum" sz="quarter" idx="12"/>
          </p:nvPr>
        </p:nvSpPr>
        <p:spPr/>
        <p:txBody>
          <a:bodyPr/>
          <a:lstStyle/>
          <a:p>
            <a:fld id="{389B9A95-A989-47C9-8173-1333E919B897}" type="slidenum">
              <a:rPr lang="de-DE" smtClean="0"/>
              <a:t>56</a:t>
            </a:fld>
            <a:endParaRPr lang="de-DE"/>
          </a:p>
        </p:txBody>
      </p:sp>
      <p:cxnSp>
        <p:nvCxnSpPr>
          <p:cNvPr id="6" name="Gerader Verbinder 5">
            <a:extLst>
              <a:ext uri="{FF2B5EF4-FFF2-40B4-BE49-F238E27FC236}">
                <a16:creationId xmlns:a16="http://schemas.microsoft.com/office/drawing/2014/main" id="{65580913-89A9-9455-E38E-1B7DCC1B9489}"/>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570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10EE6-22DD-B18E-876C-F96D4294F38F}"/>
              </a:ext>
            </a:extLst>
          </p:cNvPr>
          <p:cNvSpPr>
            <a:spLocks noGrp="1"/>
          </p:cNvSpPr>
          <p:nvPr>
            <p:ph type="title"/>
          </p:nvPr>
        </p:nvSpPr>
        <p:spPr>
          <a:xfrm>
            <a:off x="838200" y="501645"/>
            <a:ext cx="10515600" cy="1325563"/>
          </a:xfrm>
        </p:spPr>
        <p:txBody>
          <a:bodyPr/>
          <a:lstStyle/>
          <a:p>
            <a:r>
              <a:rPr lang="de-DE" dirty="0">
                <a:latin typeface="Arial" panose="020B0604020202020204" pitchFamily="34" charset="0"/>
                <a:cs typeface="Arial" panose="020B0604020202020204" pitchFamily="34" charset="0"/>
              </a:rPr>
              <a:t>Ist jedes Symptom gleich einer Diagnose würdig?</a:t>
            </a:r>
          </a:p>
        </p:txBody>
      </p:sp>
      <p:sp>
        <p:nvSpPr>
          <p:cNvPr id="3" name="Inhaltsplatzhalter 2">
            <a:extLst>
              <a:ext uri="{FF2B5EF4-FFF2-40B4-BE49-F238E27FC236}">
                <a16:creationId xmlns:a16="http://schemas.microsoft.com/office/drawing/2014/main" id="{66277999-6123-49A7-050E-B76F5C3AEE05}"/>
              </a:ext>
            </a:extLst>
          </p:cNvPr>
          <p:cNvSpPr>
            <a:spLocks noGrp="1"/>
          </p:cNvSpPr>
          <p:nvPr>
            <p:ph idx="1"/>
          </p:nvPr>
        </p:nvSpPr>
        <p:spPr>
          <a:xfrm>
            <a:off x="838200" y="1972291"/>
            <a:ext cx="10515600" cy="4238980"/>
          </a:xfrm>
        </p:spPr>
        <p:txBody>
          <a:bodyPr>
            <a:normAutofit/>
          </a:bodyPr>
          <a:lstStyle/>
          <a:p>
            <a:pPr marL="0" indent="0">
              <a:buNone/>
            </a:pPr>
            <a:r>
              <a:rPr lang="de-DE" sz="2200" b="1" dirty="0">
                <a:solidFill>
                  <a:srgbClr val="FF0000"/>
                </a:solidFill>
                <a:latin typeface="Arial" panose="020B0604020202020204" pitchFamily="34" charset="0"/>
                <a:cs typeface="Arial" panose="020B0604020202020204" pitchFamily="34" charset="0"/>
              </a:rPr>
              <a:t>Nein</a:t>
            </a:r>
            <a:r>
              <a:rPr lang="de-DE" sz="2200" b="1" dirty="0">
                <a:latin typeface="Arial" panose="020B0604020202020204" pitchFamily="34" charset="0"/>
                <a:cs typeface="Arial" panose="020B0604020202020204" pitchFamily="34" charset="0"/>
              </a:rPr>
              <a:t> </a:t>
            </a:r>
            <a:r>
              <a:rPr lang="de-DE" sz="2200" dirty="0">
                <a:latin typeface="Arial" panose="020B0604020202020204" pitchFamily="34" charset="0"/>
                <a:cs typeface="Arial" panose="020B0604020202020204" pitchFamily="34" charset="0"/>
              </a:rPr>
              <a:t>(siehe  Diagnosemanuale) – Diagnoseprozess</a:t>
            </a:r>
          </a:p>
          <a:p>
            <a:pPr marL="0" indent="0">
              <a:buNone/>
            </a:pPr>
            <a:endParaRPr lang="de-DE" sz="2200" b="1"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Verhaltensbeobachtung</a:t>
            </a:r>
            <a:r>
              <a:rPr lang="de-DE" sz="2200" dirty="0">
                <a:latin typeface="Arial" panose="020B0604020202020204" pitchFamily="34" charset="0"/>
                <a:cs typeface="Arial" panose="020B0604020202020204" pitchFamily="34" charset="0"/>
              </a:rPr>
              <a:t> wichtig – Alle können dazu beitragen </a:t>
            </a:r>
          </a:p>
          <a:p>
            <a:pPr marL="0" indent="0">
              <a:buNone/>
            </a:pPr>
            <a:endParaRPr lang="de-DE" sz="2200" dirty="0">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Unabhängig davon:</a:t>
            </a:r>
            <a:endParaRPr lang="de-DE" sz="2200" b="1" dirty="0">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Symptome der Störungsbilder sind vielfältig, die Grundlage oft noch nicht ausreichend verstanden: </a:t>
            </a:r>
          </a:p>
          <a:p>
            <a:r>
              <a:rPr lang="de-DE" sz="2200" dirty="0">
                <a:latin typeface="Arial" panose="020B0604020202020204" pitchFamily="34" charset="0"/>
                <a:cs typeface="Arial" panose="020B0604020202020204" pitchFamily="34" charset="0"/>
              </a:rPr>
              <a:t>Kritik an Kategoriellen Diagnosesystemen und dem Selbstverständnis in der Psychiatrie: </a:t>
            </a:r>
          </a:p>
          <a:p>
            <a:pPr marL="457201" lvl="1" indent="0">
              <a:buNone/>
            </a:pPr>
            <a:r>
              <a:rPr lang="de-DE" sz="2200" dirty="0" err="1">
                <a:latin typeface="Arial" panose="020B0604020202020204" pitchFamily="34" charset="0"/>
                <a:cs typeface="Arial" panose="020B0604020202020204" pitchFamily="34" charset="0"/>
              </a:rPr>
              <a:t>Pawelzik</a:t>
            </a:r>
            <a:r>
              <a:rPr lang="de-DE" sz="2200" dirty="0">
                <a:latin typeface="Arial" panose="020B0604020202020204" pitchFamily="34" charset="0"/>
                <a:cs typeface="Arial" panose="020B0604020202020204" pitchFamily="34" charset="0"/>
              </a:rPr>
              <a:t>, M. (2018). </a:t>
            </a:r>
            <a:r>
              <a:rPr lang="de-DE" sz="2200" b="1" dirty="0">
                <a:latin typeface="Arial" panose="020B0604020202020204" pitchFamily="34" charset="0"/>
                <a:cs typeface="Arial" panose="020B0604020202020204" pitchFamily="34" charset="0"/>
              </a:rPr>
              <a:t>Gibt es psychische Störungen?. </a:t>
            </a:r>
            <a:r>
              <a:rPr lang="de-DE" sz="2200" i="1" dirty="0">
                <a:latin typeface="Arial" panose="020B0604020202020204" pitchFamily="34" charset="0"/>
                <a:cs typeface="Arial" panose="020B0604020202020204" pitchFamily="34" charset="0"/>
              </a:rPr>
              <a:t>Journal für Philosophie &amp; Psychiatrie: </a:t>
            </a:r>
            <a:r>
              <a:rPr lang="de-DE" sz="2200" i="1" dirty="0" err="1">
                <a:latin typeface="Arial" panose="020B0604020202020204" pitchFamily="34" charset="0"/>
                <a:cs typeface="Arial" panose="020B0604020202020204" pitchFamily="34" charset="0"/>
              </a:rPr>
              <a:t>Pawelzik</a:t>
            </a:r>
            <a:r>
              <a:rPr lang="de-DE" sz="2200" dirty="0">
                <a:latin typeface="Arial" panose="020B0604020202020204" pitchFamily="34" charset="0"/>
                <a:cs typeface="Arial" panose="020B0604020202020204" pitchFamily="34" charset="0"/>
              </a:rPr>
              <a:t>, </a:t>
            </a:r>
            <a:r>
              <a:rPr lang="de-DE" sz="2200" i="1" dirty="0">
                <a:latin typeface="Arial" panose="020B0604020202020204" pitchFamily="34" charset="0"/>
                <a:cs typeface="Arial" panose="020B0604020202020204" pitchFamily="34" charset="0"/>
              </a:rPr>
              <a:t>15</a:t>
            </a:r>
            <a:r>
              <a:rPr lang="de-DE" sz="2200" dirty="0">
                <a:latin typeface="Arial" panose="020B0604020202020204" pitchFamily="34" charset="0"/>
                <a:cs typeface="Arial" panose="020B0604020202020204" pitchFamily="34" charset="0"/>
              </a:rPr>
              <a:t>(19), 16H01.</a:t>
            </a:r>
          </a:p>
          <a:p>
            <a:pPr marL="0" indent="0">
              <a:buNone/>
            </a:pPr>
            <a:endParaRPr lang="de-DE" sz="2200" dirty="0">
              <a:latin typeface="Arial" panose="020B0604020202020204" pitchFamily="34" charset="0"/>
              <a:cs typeface="Arial" panose="020B0604020202020204" pitchFamily="34" charset="0"/>
            </a:endParaRPr>
          </a:p>
          <a:p>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EE2BBAE-B403-D71B-E75E-080051E4F54D}"/>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9AE22F1D-81DC-3EE4-CF5C-8C37D1C63B0B}"/>
              </a:ext>
            </a:extLst>
          </p:cNvPr>
          <p:cNvSpPr>
            <a:spLocks noGrp="1"/>
          </p:cNvSpPr>
          <p:nvPr>
            <p:ph type="sldNum" sz="quarter" idx="12"/>
          </p:nvPr>
        </p:nvSpPr>
        <p:spPr/>
        <p:txBody>
          <a:bodyPr/>
          <a:lstStyle/>
          <a:p>
            <a:fld id="{389B9A95-A989-47C9-8173-1333E919B897}" type="slidenum">
              <a:rPr lang="de-DE" smtClean="0"/>
              <a:t>57</a:t>
            </a:fld>
            <a:endParaRPr lang="de-DE"/>
          </a:p>
        </p:txBody>
      </p:sp>
      <p:cxnSp>
        <p:nvCxnSpPr>
          <p:cNvPr id="6" name="Gerader Verbinder 5">
            <a:extLst>
              <a:ext uri="{FF2B5EF4-FFF2-40B4-BE49-F238E27FC236}">
                <a16:creationId xmlns:a16="http://schemas.microsoft.com/office/drawing/2014/main" id="{37597FA8-0164-B04B-63E1-F7B039FEAF53}"/>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6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1AE13-105F-E623-0CE6-996310A8D741}"/>
              </a:ext>
            </a:extLst>
          </p:cNvPr>
          <p:cNvSpPr>
            <a:spLocks noGrp="1"/>
          </p:cNvSpPr>
          <p:nvPr>
            <p:ph type="title"/>
          </p:nvPr>
        </p:nvSpPr>
        <p:spPr>
          <a:xfrm>
            <a:off x="838204" y="410366"/>
            <a:ext cx="10515600" cy="1325563"/>
          </a:xfrm>
        </p:spPr>
        <p:txBody>
          <a:bodyPr/>
          <a:lstStyle/>
          <a:p>
            <a:r>
              <a:rPr lang="de-DE" dirty="0">
                <a:latin typeface="Arial" panose="020B0604020202020204" pitchFamily="34" charset="0"/>
                <a:cs typeface="Arial" panose="020B0604020202020204" pitchFamily="34" charset="0"/>
              </a:rPr>
              <a:t>Diagnosen</a:t>
            </a:r>
          </a:p>
        </p:txBody>
      </p:sp>
      <p:sp>
        <p:nvSpPr>
          <p:cNvPr id="3" name="Inhaltsplatzhalter 2">
            <a:extLst>
              <a:ext uri="{FF2B5EF4-FFF2-40B4-BE49-F238E27FC236}">
                <a16:creationId xmlns:a16="http://schemas.microsoft.com/office/drawing/2014/main" id="{FE2B3FF6-0736-74EF-CD36-AA72C5B36919}"/>
              </a:ext>
            </a:extLst>
          </p:cNvPr>
          <p:cNvSpPr>
            <a:spLocks noGrp="1"/>
          </p:cNvSpPr>
          <p:nvPr>
            <p:ph idx="1"/>
          </p:nvPr>
        </p:nvSpPr>
        <p:spPr/>
        <p:txBody>
          <a:bodyPr>
            <a:normAutofit/>
          </a:bodyPr>
          <a:lstStyle/>
          <a:p>
            <a:r>
              <a:rPr lang="de-DE" sz="2200" dirty="0">
                <a:latin typeface="Arial" panose="020B0604020202020204" pitchFamily="34" charset="0"/>
                <a:cs typeface="Arial" panose="020B0604020202020204" pitchFamily="34" charset="0"/>
              </a:rPr>
              <a:t>Fachliche Orientierung - Arbeitshypothese</a:t>
            </a:r>
          </a:p>
          <a:p>
            <a:r>
              <a:rPr lang="de-DE" sz="2200" dirty="0">
                <a:latin typeface="Arial" panose="020B0604020202020204" pitchFamily="34" charset="0"/>
                <a:cs typeface="Arial" panose="020B0604020202020204" pitchFamily="34" charset="0"/>
              </a:rPr>
              <a:t>Zugang zu therapeutischer Hilfe – Kostenerstattung </a:t>
            </a:r>
          </a:p>
          <a:p>
            <a:r>
              <a:rPr lang="de-DE" sz="2200" dirty="0">
                <a:latin typeface="Arial" panose="020B0604020202020204" pitchFamily="34" charset="0"/>
                <a:cs typeface="Arial" panose="020B0604020202020204" pitchFamily="34" charset="0"/>
              </a:rPr>
              <a:t>Wahrnehmung des Störungscharakters</a:t>
            </a:r>
          </a:p>
          <a:p>
            <a:r>
              <a:rPr lang="de-DE" sz="2200" dirty="0">
                <a:latin typeface="Arial" panose="020B0604020202020204" pitchFamily="34" charset="0"/>
                <a:cs typeface="Arial" panose="020B0604020202020204" pitchFamily="34" charset="0"/>
              </a:rPr>
              <a:t>Epidemiologie – Forschung</a:t>
            </a:r>
          </a:p>
          <a:p>
            <a:endParaRPr lang="de-DE" sz="2200" dirty="0">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ABER </a:t>
            </a:r>
          </a:p>
          <a:p>
            <a:pPr marL="0" indent="0">
              <a:buNone/>
            </a:pPr>
            <a:endParaRPr lang="de-DE" sz="2200"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Aktualisieren!</a:t>
            </a:r>
          </a:p>
        </p:txBody>
      </p:sp>
      <p:sp>
        <p:nvSpPr>
          <p:cNvPr id="4" name="Fußzeilenplatzhalter 3">
            <a:extLst>
              <a:ext uri="{FF2B5EF4-FFF2-40B4-BE49-F238E27FC236}">
                <a16:creationId xmlns:a16="http://schemas.microsoft.com/office/drawing/2014/main" id="{E2DE5F82-B205-2E8E-98D1-C7CEAF6AF88F}"/>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CFD1D5D6-15D5-2062-2D24-6037B6238A3A}"/>
              </a:ext>
            </a:extLst>
          </p:cNvPr>
          <p:cNvSpPr>
            <a:spLocks noGrp="1"/>
          </p:cNvSpPr>
          <p:nvPr>
            <p:ph type="sldNum" sz="quarter" idx="12"/>
          </p:nvPr>
        </p:nvSpPr>
        <p:spPr/>
        <p:txBody>
          <a:bodyPr/>
          <a:lstStyle/>
          <a:p>
            <a:fld id="{389B9A95-A989-47C9-8173-1333E919B897}" type="slidenum">
              <a:rPr lang="de-DE" smtClean="0"/>
              <a:t>58</a:t>
            </a:fld>
            <a:endParaRPr lang="de-DE"/>
          </a:p>
        </p:txBody>
      </p:sp>
      <p:cxnSp>
        <p:nvCxnSpPr>
          <p:cNvPr id="6" name="Gerader Verbinder 5">
            <a:extLst>
              <a:ext uri="{FF2B5EF4-FFF2-40B4-BE49-F238E27FC236}">
                <a16:creationId xmlns:a16="http://schemas.microsoft.com/office/drawing/2014/main" id="{7EED2016-CE33-EBA4-C6BA-B23351CE1442}"/>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82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7B054D-B952-5038-377B-E995993DDB3F}"/>
              </a:ext>
            </a:extLst>
          </p:cNvPr>
          <p:cNvSpPr>
            <a:spLocks noGrp="1"/>
          </p:cNvSpPr>
          <p:nvPr>
            <p:ph type="title"/>
          </p:nvPr>
        </p:nvSpPr>
        <p:spPr>
          <a:xfrm>
            <a:off x="905276" y="1403193"/>
            <a:ext cx="10381448" cy="3004961"/>
          </a:xfrm>
        </p:spPr>
        <p:txBody>
          <a:bodyPr/>
          <a:lstStyle/>
          <a:p>
            <a:pPr algn="ctr"/>
            <a:r>
              <a:rPr lang="de-DE" sz="3000" dirty="0">
                <a:solidFill>
                  <a:schemeClr val="tx1"/>
                </a:solidFill>
              </a:rPr>
              <a:t>Wie können und sollen wir als professionelle </a:t>
            </a:r>
            <a:r>
              <a:rPr lang="de-DE" sz="3000" dirty="0" err="1">
                <a:solidFill>
                  <a:schemeClr val="tx1"/>
                </a:solidFill>
              </a:rPr>
              <a:t>Helfer:innen</a:t>
            </a:r>
            <a:r>
              <a:rPr lang="de-DE" sz="3000" dirty="0">
                <a:solidFill>
                  <a:schemeClr val="tx1"/>
                </a:solidFill>
              </a:rPr>
              <a:t> mit den uns anvertrauten Kinder und Jugendlichen und den präsentierten Symptomen umgehen?</a:t>
            </a:r>
            <a:br>
              <a:rPr lang="de-DE" sz="3000" dirty="0">
                <a:solidFill>
                  <a:schemeClr val="tx1"/>
                </a:solidFill>
              </a:rPr>
            </a:br>
            <a:br>
              <a:rPr lang="de-DE" sz="3000" dirty="0">
                <a:solidFill>
                  <a:schemeClr val="tx1"/>
                </a:solidFill>
              </a:rPr>
            </a:br>
            <a:r>
              <a:rPr lang="de-DE" sz="3000" dirty="0">
                <a:solidFill>
                  <a:schemeClr val="tx1"/>
                </a:solidFill>
              </a:rPr>
              <a:t>Alle zur Psychotherapie schicken oder in die Psychiatrie? </a:t>
            </a:r>
            <a:br>
              <a:rPr lang="de-DE" sz="3000" dirty="0">
                <a:solidFill>
                  <a:schemeClr val="tx1"/>
                </a:solidFill>
              </a:rPr>
            </a:br>
            <a:br>
              <a:rPr lang="de-DE" sz="3000" dirty="0">
                <a:solidFill>
                  <a:schemeClr val="tx1"/>
                </a:solidFill>
              </a:rPr>
            </a:br>
            <a:r>
              <a:rPr lang="de-DE" sz="3000" dirty="0">
                <a:solidFill>
                  <a:schemeClr val="tx1"/>
                </a:solidFill>
              </a:rPr>
              <a:t>Diagnostik anstreben, Diagnosen ignorieren oder ganz anders ansetzen?</a:t>
            </a:r>
            <a:br>
              <a:rPr lang="de-DE" sz="3600" dirty="0">
                <a:solidFill>
                  <a:schemeClr val="tx1"/>
                </a:solidFill>
              </a:rPr>
            </a:br>
            <a:br>
              <a:rPr lang="de-DE" sz="3600" dirty="0">
                <a:solidFill>
                  <a:schemeClr val="tx1"/>
                </a:solidFill>
              </a:rPr>
            </a:br>
            <a:br>
              <a:rPr lang="de-DE" sz="3600" dirty="0">
                <a:solidFill>
                  <a:schemeClr val="tx1"/>
                </a:solidFill>
              </a:rPr>
            </a:br>
            <a:endParaRPr lang="de-DE" sz="3600" dirty="0">
              <a:solidFill>
                <a:schemeClr val="tx1"/>
              </a:solidFill>
            </a:endParaRPr>
          </a:p>
        </p:txBody>
      </p:sp>
      <p:sp>
        <p:nvSpPr>
          <p:cNvPr id="5" name="Foliennummernplatzhalter 4">
            <a:extLst>
              <a:ext uri="{FF2B5EF4-FFF2-40B4-BE49-F238E27FC236}">
                <a16:creationId xmlns:a16="http://schemas.microsoft.com/office/drawing/2014/main" id="{AF8755EC-86F7-7B22-7433-D7270A3EC43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B9A95-A989-47C9-8173-1333E919B897}"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de-DE"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797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1A273-1620-2017-CCA0-AF9653A73F33}"/>
              </a:ext>
            </a:extLst>
          </p:cNvPr>
          <p:cNvSpPr>
            <a:spLocks noGrp="1"/>
          </p:cNvSpPr>
          <p:nvPr>
            <p:ph type="title"/>
          </p:nvPr>
        </p:nvSpPr>
        <p:spPr>
          <a:xfrm>
            <a:off x="703633" y="256341"/>
            <a:ext cx="10515600" cy="1325563"/>
          </a:xfrm>
        </p:spPr>
        <p:txBody>
          <a:bodyPr/>
          <a:lstStyle/>
          <a:p>
            <a:r>
              <a:rPr lang="de-DE" dirty="0">
                <a:latin typeface="Arial" panose="020B0604020202020204" pitchFamily="34" charset="0"/>
                <a:cs typeface="Arial" panose="020B0604020202020204" pitchFamily="34" charset="0"/>
              </a:rPr>
              <a:t>Themen</a:t>
            </a:r>
            <a:r>
              <a:rPr lang="de-DE" dirty="0"/>
              <a:t> </a:t>
            </a:r>
          </a:p>
        </p:txBody>
      </p:sp>
      <p:sp>
        <p:nvSpPr>
          <p:cNvPr id="4" name="Fußzeilenplatzhalter 3">
            <a:extLst>
              <a:ext uri="{FF2B5EF4-FFF2-40B4-BE49-F238E27FC236}">
                <a16:creationId xmlns:a16="http://schemas.microsoft.com/office/drawing/2014/main" id="{11AB0907-6549-C574-E1E2-FCD60749420A}"/>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70C2EE88-4541-9383-5EC6-DA9F1753E66A}"/>
              </a:ext>
            </a:extLst>
          </p:cNvPr>
          <p:cNvSpPr>
            <a:spLocks noGrp="1"/>
          </p:cNvSpPr>
          <p:nvPr>
            <p:ph type="sldNum" sz="quarter" idx="12"/>
          </p:nvPr>
        </p:nvSpPr>
        <p:spPr/>
        <p:txBody>
          <a:bodyPr/>
          <a:lstStyle/>
          <a:p>
            <a:fld id="{389B9A95-A989-47C9-8173-1333E919B897}" type="slidenum">
              <a:rPr lang="de-DE" smtClean="0"/>
              <a:t>6</a:t>
            </a:fld>
            <a:endParaRPr lang="de-DE"/>
          </a:p>
        </p:txBody>
      </p:sp>
      <p:sp>
        <p:nvSpPr>
          <p:cNvPr id="3" name="Inhaltsplatzhalter 2">
            <a:extLst>
              <a:ext uri="{FF2B5EF4-FFF2-40B4-BE49-F238E27FC236}">
                <a16:creationId xmlns:a16="http://schemas.microsoft.com/office/drawing/2014/main" id="{91970A61-E262-8F77-E3AF-7FC28872679A}"/>
              </a:ext>
            </a:extLst>
          </p:cNvPr>
          <p:cNvSpPr>
            <a:spLocks noGrp="1"/>
          </p:cNvSpPr>
          <p:nvPr>
            <p:ph idx="1"/>
          </p:nvPr>
        </p:nvSpPr>
        <p:spPr>
          <a:xfrm>
            <a:off x="703633" y="1027909"/>
            <a:ext cx="11086290" cy="5239542"/>
          </a:xfrm>
        </p:spPr>
        <p:txBody>
          <a:bodyPr>
            <a:normAutofit fontScale="25000" lnSpcReduction="20000"/>
          </a:bodyPr>
          <a:lstStyle/>
          <a:p>
            <a:pPr marL="0" indent="0">
              <a:buNone/>
            </a:pPr>
            <a:endParaRPr lang="de-DE" sz="6800" dirty="0"/>
          </a:p>
          <a:p>
            <a:pPr marL="0" indent="0">
              <a:buNone/>
            </a:pPr>
            <a:endParaRPr lang="de-DE" sz="6800" dirty="0"/>
          </a:p>
          <a:p>
            <a:pPr marL="1371600" indent="-1371600">
              <a:buFont typeface="+mj-lt"/>
              <a:buAutoNum type="arabicPeriod"/>
            </a:pPr>
            <a:r>
              <a:rPr lang="de-DE" sz="8000" dirty="0">
                <a:latin typeface="Arial" panose="020B0604020202020204" pitchFamily="34" charset="0"/>
                <a:cs typeface="Arial" panose="020B0604020202020204" pitchFamily="34" charset="0"/>
              </a:rPr>
              <a:t>Welche Diagnosen werden zur Zeit häufig bei Kindern und Jugendlichen diagnostiziert? </a:t>
            </a:r>
          </a:p>
          <a:p>
            <a:pPr marL="1371600" indent="-1371600">
              <a:buFont typeface="+mj-lt"/>
              <a:buAutoNum type="arabicPeriod"/>
            </a:pPr>
            <a:r>
              <a:rPr lang="de-DE" sz="8000" dirty="0">
                <a:latin typeface="Arial" panose="020B0604020202020204" pitchFamily="34" charset="0"/>
                <a:cs typeface="Arial" panose="020B0604020202020204" pitchFamily="34" charset="0"/>
              </a:rPr>
              <a:t>Welche Ursachen könnte eine erhöhte/verringerte Anzahl der Diagnosen haben?</a:t>
            </a:r>
          </a:p>
          <a:p>
            <a:pPr marL="1371600" indent="-1371600">
              <a:buFont typeface="+mj-lt"/>
              <a:buAutoNum type="arabicPeriod"/>
            </a:pPr>
            <a:r>
              <a:rPr lang="de-DE" sz="8000" dirty="0">
                <a:latin typeface="Arial" panose="020B0604020202020204" pitchFamily="34" charset="0"/>
                <a:cs typeface="Arial" panose="020B0604020202020204" pitchFamily="34" charset="0"/>
              </a:rPr>
              <a:t>Werden es generell mehr oder wird mehr diagnostiziert?</a:t>
            </a:r>
          </a:p>
          <a:p>
            <a:pPr marL="1371600" indent="-1371600">
              <a:buFont typeface="+mj-lt"/>
              <a:buAutoNum type="arabicPeriod"/>
            </a:pPr>
            <a:r>
              <a:rPr lang="de-DE" sz="8000" dirty="0">
                <a:latin typeface="Arial" panose="020B0604020202020204" pitchFamily="34" charset="0"/>
                <a:cs typeface="Arial" panose="020B0604020202020204" pitchFamily="34" charset="0"/>
              </a:rPr>
              <a:t>Es scheint so, dass manche Kinder und Jugendliche regelrecht nach Diagnosen verlangen, Warum? </a:t>
            </a:r>
          </a:p>
          <a:p>
            <a:pPr marL="1371600" indent="-1371600">
              <a:lnSpc>
                <a:spcPct val="120000"/>
              </a:lnSpc>
              <a:buFont typeface="+mj-lt"/>
              <a:buAutoNum type="arabicPeriod"/>
            </a:pPr>
            <a:r>
              <a:rPr lang="de-DE" sz="8000" dirty="0">
                <a:latin typeface="Arial" panose="020B0604020202020204" pitchFamily="34" charset="0"/>
                <a:cs typeface="Arial" panose="020B0604020202020204" pitchFamily="34" charset="0"/>
              </a:rPr>
              <a:t>Wie können und sollen wir als professionelle </a:t>
            </a:r>
            <a:r>
              <a:rPr lang="de-DE" sz="8000" dirty="0" err="1">
                <a:latin typeface="Arial" panose="020B0604020202020204" pitchFamily="34" charset="0"/>
                <a:cs typeface="Arial" panose="020B0604020202020204" pitchFamily="34" charset="0"/>
              </a:rPr>
              <a:t>Helfer:innen</a:t>
            </a:r>
            <a:r>
              <a:rPr lang="de-DE" sz="8000" dirty="0">
                <a:latin typeface="Arial" panose="020B0604020202020204" pitchFamily="34" charset="0"/>
                <a:cs typeface="Arial" panose="020B0604020202020204" pitchFamily="34" charset="0"/>
              </a:rPr>
              <a:t> mit den uns anvertrauten Kinder und Jugendlichen und den präsentierten Symptomen umgehen?</a:t>
            </a:r>
          </a:p>
          <a:p>
            <a:pPr marL="1371600" indent="-1371600">
              <a:buFont typeface="+mj-lt"/>
              <a:buAutoNum type="arabicPeriod"/>
            </a:pPr>
            <a:r>
              <a:rPr lang="de-DE" sz="8000" dirty="0">
                <a:latin typeface="Arial" panose="020B0604020202020204" pitchFamily="34" charset="0"/>
                <a:cs typeface="Arial" panose="020B0604020202020204" pitchFamily="34" charset="0"/>
              </a:rPr>
              <a:t>Was darf noch als normal gelten und wann beginnt eine Störung? </a:t>
            </a:r>
          </a:p>
          <a:p>
            <a:pPr marL="1371600" indent="-1371600">
              <a:buFont typeface="+mj-lt"/>
              <a:buAutoNum type="arabicPeriod"/>
            </a:pPr>
            <a:r>
              <a:rPr lang="de-DE" sz="8000" dirty="0">
                <a:latin typeface="Arial" panose="020B0604020202020204" pitchFamily="34" charset="0"/>
                <a:cs typeface="Arial" panose="020B0604020202020204" pitchFamily="34" charset="0"/>
              </a:rPr>
              <a:t>Ist jedes Symptom einer Diagnose würdig ?</a:t>
            </a:r>
          </a:p>
          <a:p>
            <a:pPr marL="1371600" indent="-1371600">
              <a:lnSpc>
                <a:spcPct val="120000"/>
              </a:lnSpc>
              <a:buFont typeface="+mj-lt"/>
              <a:buAutoNum type="arabicPeriod"/>
            </a:pPr>
            <a:r>
              <a:rPr lang="de-DE" sz="8000" dirty="0">
                <a:latin typeface="Arial" panose="020B0604020202020204" pitchFamily="34" charset="0"/>
                <a:cs typeface="Arial" panose="020B0604020202020204" pitchFamily="34" charset="0"/>
              </a:rPr>
              <a:t>Alle zur Psychotherapie schicken oder in die Psychiatrie? Diagnostik anstreben, Diagnosen ignorieren oder ganz anders ansetzen?</a:t>
            </a:r>
          </a:p>
          <a:p>
            <a:pPr marL="0" indent="0">
              <a:buNone/>
            </a:pPr>
            <a:endParaRPr lang="de-DE" dirty="0"/>
          </a:p>
          <a:p>
            <a:pPr marL="0" indent="0">
              <a:buNone/>
            </a:pPr>
            <a:endParaRPr lang="de-DE" dirty="0"/>
          </a:p>
          <a:p>
            <a:pPr marL="0" indent="0">
              <a:buNone/>
            </a:pPr>
            <a:endParaRPr lang="de-DE" dirty="0"/>
          </a:p>
        </p:txBody>
      </p:sp>
      <p:cxnSp>
        <p:nvCxnSpPr>
          <p:cNvPr id="7" name="Gerader Verbinder 6">
            <a:extLst>
              <a:ext uri="{FF2B5EF4-FFF2-40B4-BE49-F238E27FC236}">
                <a16:creationId xmlns:a16="http://schemas.microsoft.com/office/drawing/2014/main" id="{CB1D6813-6674-7215-FC78-E6626B21E62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BE0040A-6E61-CE5D-6804-C752AAFD1C97}"/>
              </a:ext>
            </a:extLst>
          </p:cNvPr>
          <p:cNvSpPr>
            <a:spLocks noGrp="1"/>
          </p:cNvSpPr>
          <p:nvPr>
            <p:ph idx="1"/>
          </p:nvPr>
        </p:nvSpPr>
        <p:spPr>
          <a:xfrm>
            <a:off x="838199" y="2178970"/>
            <a:ext cx="10515600" cy="5224462"/>
          </a:xfrm>
        </p:spPr>
        <p:txBody>
          <a:bodyPr>
            <a:normAutofit/>
          </a:bodyPr>
          <a:lstStyle/>
          <a:p>
            <a:pPr marL="0" indent="0">
              <a:buNone/>
            </a:pPr>
            <a:r>
              <a:rPr lang="de-DE" sz="2200" b="1" dirty="0">
                <a:solidFill>
                  <a:srgbClr val="FF0000"/>
                </a:solidFill>
                <a:latin typeface="Arial" panose="020B0604020202020204" pitchFamily="34" charset="0"/>
                <a:cs typeface="Arial" panose="020B0604020202020204" pitchFamily="34" charset="0"/>
              </a:rPr>
              <a:t>Nicht Stigmatisieren:</a:t>
            </a:r>
          </a:p>
          <a:p>
            <a:pPr marL="0" indent="0">
              <a:buNone/>
            </a:pPr>
            <a:endParaRPr lang="de-DE" sz="2200" b="1"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Im ländlichen Raum </a:t>
            </a:r>
            <a:r>
              <a:rPr lang="de-DE" sz="2200" b="1" dirty="0">
                <a:latin typeface="Arial" panose="020B0604020202020204" pitchFamily="34" charset="0"/>
                <a:cs typeface="Arial" panose="020B0604020202020204" pitchFamily="34" charset="0"/>
              </a:rPr>
              <a:t>besonders in der Schule hoch </a:t>
            </a:r>
            <a:r>
              <a:rPr lang="de-DE" sz="2200" dirty="0">
                <a:latin typeface="Arial" panose="020B0604020202020204" pitchFamily="34" charset="0"/>
                <a:cs typeface="Arial" panose="020B0604020202020204" pitchFamily="34" charset="0"/>
              </a:rPr>
              <a:t>(</a:t>
            </a:r>
            <a:r>
              <a:rPr lang="de-DE" sz="2200" dirty="0" err="1">
                <a:latin typeface="Arial" panose="020B0604020202020204" pitchFamily="34" charset="0"/>
                <a:cs typeface="Arial" panose="020B0604020202020204" pitchFamily="34" charset="0"/>
              </a:rPr>
              <a:t>Heflinger</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Wallston</a:t>
            </a:r>
            <a:r>
              <a:rPr lang="de-DE" sz="2200" dirty="0">
                <a:latin typeface="Arial" panose="020B0604020202020204" pitchFamily="34" charset="0"/>
                <a:cs typeface="Arial" panose="020B0604020202020204" pitchFamily="34" charset="0"/>
              </a:rPr>
              <a:t>, </a:t>
            </a:r>
            <a:r>
              <a:rPr lang="de-DE" sz="2200" dirty="0" err="1">
                <a:latin typeface="Arial" panose="020B0604020202020204" pitchFamily="34" charset="0"/>
                <a:cs typeface="Arial" panose="020B0604020202020204" pitchFamily="34" charset="0"/>
              </a:rPr>
              <a:t>Mukolo</a:t>
            </a:r>
            <a:r>
              <a:rPr lang="de-DE" sz="2200" dirty="0">
                <a:latin typeface="Arial" panose="020B0604020202020204" pitchFamily="34" charset="0"/>
                <a:cs typeface="Arial" panose="020B0604020202020204" pitchFamily="34" charset="0"/>
              </a:rPr>
              <a:t>, &amp; </a:t>
            </a:r>
            <a:r>
              <a:rPr lang="de-DE" sz="2200" dirty="0" err="1">
                <a:latin typeface="Arial" panose="020B0604020202020204" pitchFamily="34" charset="0"/>
                <a:cs typeface="Arial" panose="020B0604020202020204" pitchFamily="34" charset="0"/>
              </a:rPr>
              <a:t>Brannan</a:t>
            </a:r>
            <a:r>
              <a:rPr lang="de-DE" sz="2200" dirty="0">
                <a:latin typeface="Arial" panose="020B0604020202020204" pitchFamily="34" charset="0"/>
                <a:cs typeface="Arial" panose="020B0604020202020204" pitchFamily="34" charset="0"/>
              </a:rPr>
              <a:t>, 2014)</a:t>
            </a:r>
          </a:p>
          <a:p>
            <a:pPr marL="0" indent="0">
              <a:buNone/>
            </a:pPr>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Stigmatisierung der Kinder und Jugendlichen nimmt mit einer signifikanten Verbesserung ihrer Symptomatik nicht ab (</a:t>
            </a:r>
            <a:r>
              <a:rPr lang="de-DE" sz="2200" dirty="0" err="1">
                <a:latin typeface="Arial" panose="020B0604020202020204" pitchFamily="34" charset="0"/>
                <a:cs typeface="Arial" panose="020B0604020202020204" pitchFamily="34" charset="0"/>
              </a:rPr>
              <a:t>Kaushik</a:t>
            </a:r>
            <a:r>
              <a:rPr lang="de-DE" sz="2200" dirty="0">
                <a:latin typeface="Arial" panose="020B0604020202020204" pitchFamily="34" charset="0"/>
                <a:cs typeface="Arial" panose="020B0604020202020204" pitchFamily="34" charset="0"/>
              </a:rPr>
              <a:t>, et al., 2021)</a:t>
            </a:r>
          </a:p>
        </p:txBody>
      </p:sp>
      <p:sp>
        <p:nvSpPr>
          <p:cNvPr id="2" name="Fußzeilenplatzhalter 1">
            <a:extLst>
              <a:ext uri="{FF2B5EF4-FFF2-40B4-BE49-F238E27FC236}">
                <a16:creationId xmlns:a16="http://schemas.microsoft.com/office/drawing/2014/main" id="{BC229AEE-B287-D893-A705-2DD6AE312963}"/>
              </a:ext>
            </a:extLst>
          </p:cNvPr>
          <p:cNvSpPr>
            <a:spLocks noGrp="1"/>
          </p:cNvSpPr>
          <p:nvPr>
            <p:ph type="ftr" sz="quarter" idx="11"/>
          </p:nvPr>
        </p:nvSpPr>
        <p:spPr/>
        <p:txBody>
          <a:bodyPr/>
          <a:lstStyle/>
          <a:p>
            <a:r>
              <a:rPr lang="de-DE" dirty="0"/>
              <a:t>Landesklinikum Mauer Kinder- und Jugendpsychiatrie und Psychosomatik</a:t>
            </a:r>
          </a:p>
        </p:txBody>
      </p:sp>
      <p:sp>
        <p:nvSpPr>
          <p:cNvPr id="4" name="Foliennummernplatzhalter 3">
            <a:extLst>
              <a:ext uri="{FF2B5EF4-FFF2-40B4-BE49-F238E27FC236}">
                <a16:creationId xmlns:a16="http://schemas.microsoft.com/office/drawing/2014/main" id="{BACD440D-8ABB-9B4C-2701-1770B19424F6}"/>
              </a:ext>
            </a:extLst>
          </p:cNvPr>
          <p:cNvSpPr>
            <a:spLocks noGrp="1"/>
          </p:cNvSpPr>
          <p:nvPr>
            <p:ph type="sldNum" sz="quarter" idx="12"/>
          </p:nvPr>
        </p:nvSpPr>
        <p:spPr/>
        <p:txBody>
          <a:bodyPr/>
          <a:lstStyle/>
          <a:p>
            <a:fld id="{389B9A95-A989-47C9-8173-1333E919B897}" type="slidenum">
              <a:rPr lang="de-DE" smtClean="0"/>
              <a:t>60</a:t>
            </a:fld>
            <a:endParaRPr lang="de-DE"/>
          </a:p>
        </p:txBody>
      </p:sp>
      <p:sp>
        <p:nvSpPr>
          <p:cNvPr id="5" name="Titel 1">
            <a:extLst>
              <a:ext uri="{FF2B5EF4-FFF2-40B4-BE49-F238E27FC236}">
                <a16:creationId xmlns:a16="http://schemas.microsoft.com/office/drawing/2014/main" id="{17AB8FCA-7547-1C2A-B78E-1CBFCD672D45}"/>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Was tun - Generell</a:t>
            </a:r>
          </a:p>
        </p:txBody>
      </p:sp>
      <p:cxnSp>
        <p:nvCxnSpPr>
          <p:cNvPr id="6" name="Gerader Verbinder 5">
            <a:extLst>
              <a:ext uri="{FF2B5EF4-FFF2-40B4-BE49-F238E27FC236}">
                <a16:creationId xmlns:a16="http://schemas.microsoft.com/office/drawing/2014/main" id="{5F1ABC89-AB45-2457-AF1C-18D547DCE4C3}"/>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519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5A2971-90C0-9909-CDA6-3BDEA976FD37}"/>
              </a:ext>
            </a:extLst>
          </p:cNvPr>
          <p:cNvSpPr>
            <a:spLocks noGrp="1"/>
          </p:cNvSpPr>
          <p:nvPr>
            <p:ph idx="1"/>
          </p:nvPr>
        </p:nvSpPr>
        <p:spPr/>
        <p:txBody>
          <a:bodyPr>
            <a:normAutofit/>
          </a:bodyPr>
          <a:lstStyle/>
          <a:p>
            <a:r>
              <a:rPr lang="de-DE" sz="2200" b="1" dirty="0">
                <a:latin typeface="Arial" panose="020B0604020202020204" pitchFamily="34" charset="0"/>
                <a:cs typeface="Arial" panose="020B0604020202020204" pitchFamily="34" charset="0"/>
              </a:rPr>
              <a:t>Unvoreingenommenes Interesse/Haltung </a:t>
            </a:r>
            <a:r>
              <a:rPr lang="de-DE" sz="2200" dirty="0">
                <a:latin typeface="Arial" panose="020B0604020202020204" pitchFamily="34" charset="0"/>
                <a:cs typeface="Arial" panose="020B0604020202020204" pitchFamily="34" charset="0"/>
              </a:rPr>
              <a:t>an den Schwierigkeiten des Kindes</a:t>
            </a:r>
          </a:p>
          <a:p>
            <a:r>
              <a:rPr lang="de-DE" sz="2200" b="1" dirty="0">
                <a:latin typeface="Arial" panose="020B0604020202020204" pitchFamily="34" charset="0"/>
                <a:cs typeface="Arial" panose="020B0604020202020204" pitchFamily="34" charset="0"/>
              </a:rPr>
              <a:t>Themen/Sorgen im geschützten Rahmen direkt ansprechen </a:t>
            </a:r>
          </a:p>
          <a:p>
            <a:r>
              <a:rPr lang="de-DE" sz="2200" b="1" dirty="0">
                <a:latin typeface="Arial" panose="020B0604020202020204" pitchFamily="34" charset="0"/>
                <a:cs typeface="Arial" panose="020B0604020202020204" pitchFamily="34" charset="0"/>
              </a:rPr>
              <a:t>Vernetzung und Abstimmung: </a:t>
            </a:r>
            <a:r>
              <a:rPr lang="de-DE" sz="2200" b="1" dirty="0">
                <a:solidFill>
                  <a:srgbClr val="FF0000"/>
                </a:solidFill>
                <a:latin typeface="Arial" panose="020B0604020202020204" pitchFamily="34" charset="0"/>
                <a:cs typeface="Arial" panose="020B0604020202020204" pitchFamily="34" charset="0"/>
              </a:rPr>
              <a:t>gemeinsame</a:t>
            </a:r>
            <a:r>
              <a:rPr lang="de-DE" sz="2200" dirty="0">
                <a:solidFill>
                  <a:srgbClr val="FF0000"/>
                </a:solidFill>
                <a:latin typeface="Arial" panose="020B0604020202020204" pitchFamily="34" charset="0"/>
                <a:cs typeface="Arial" panose="020B0604020202020204" pitchFamily="34" charset="0"/>
              </a:rPr>
              <a:t> </a:t>
            </a:r>
            <a:r>
              <a:rPr lang="de-DE" sz="2200" b="1" dirty="0">
                <a:solidFill>
                  <a:srgbClr val="FF0000"/>
                </a:solidFill>
                <a:latin typeface="Arial" panose="020B0604020202020204" pitchFamily="34" charset="0"/>
                <a:cs typeface="Arial" panose="020B0604020202020204" pitchFamily="34" charset="0"/>
              </a:rPr>
              <a:t>Strategien Fallspezifisch vereinbaren</a:t>
            </a:r>
            <a:r>
              <a:rPr lang="de-DE" sz="2200" b="1" dirty="0">
                <a:latin typeface="Arial" panose="020B0604020202020204" pitchFamily="34" charset="0"/>
                <a:cs typeface="Arial" panose="020B0604020202020204" pitchFamily="34" charset="0"/>
              </a:rPr>
              <a:t> </a:t>
            </a:r>
            <a:r>
              <a:rPr lang="de-DE" sz="2200" dirty="0">
                <a:latin typeface="Arial" panose="020B0604020202020204" pitchFamily="34" charset="0"/>
                <a:cs typeface="Arial" panose="020B0604020202020204" pitchFamily="34" charset="0"/>
              </a:rPr>
              <a:t>(Transparent für alle, nachvollziehbar, uniform) </a:t>
            </a:r>
          </a:p>
          <a:p>
            <a:pPr marL="0" indent="0">
              <a:buNone/>
            </a:pPr>
            <a:r>
              <a:rPr lang="de-DE" sz="2200" dirty="0">
                <a:latin typeface="Arial" panose="020B0604020202020204" pitchFamily="34" charset="0"/>
                <a:cs typeface="Arial" panose="020B0604020202020204" pitchFamily="34" charset="0"/>
              </a:rPr>
              <a:t>Eltern-Lehrer</a:t>
            </a:r>
          </a:p>
          <a:p>
            <a:pPr marL="0" indent="0">
              <a:buNone/>
            </a:pPr>
            <a:r>
              <a:rPr lang="de-DE" sz="2200" dirty="0">
                <a:latin typeface="Arial" panose="020B0604020202020204" pitchFamily="34" charset="0"/>
                <a:cs typeface="Arial" panose="020B0604020202020204" pitchFamily="34" charset="0"/>
              </a:rPr>
              <a:t>Lehrer-Schulpsychologen </a:t>
            </a:r>
          </a:p>
          <a:p>
            <a:pPr marL="0" indent="0">
              <a:buNone/>
            </a:pPr>
            <a:r>
              <a:rPr lang="de-DE" sz="2200" dirty="0">
                <a:latin typeface="Arial" panose="020B0604020202020204" pitchFamily="34" charset="0"/>
                <a:cs typeface="Arial" panose="020B0604020202020204" pitchFamily="34" charset="0"/>
              </a:rPr>
              <a:t>Psychotherapeuten-Lehrer </a:t>
            </a:r>
          </a:p>
          <a:p>
            <a:pPr marL="0" indent="0">
              <a:buNone/>
            </a:pPr>
            <a:r>
              <a:rPr lang="de-DE" sz="2200" dirty="0">
                <a:latin typeface="Arial" panose="020B0604020202020204" pitchFamily="34" charset="0"/>
                <a:cs typeface="Arial" panose="020B0604020202020204" pitchFamily="34" charset="0"/>
              </a:rPr>
              <a:t>Kind – Lehrer </a:t>
            </a:r>
          </a:p>
          <a:p>
            <a:pPr marL="0" indent="0">
              <a:buNone/>
            </a:pPr>
            <a:r>
              <a:rPr lang="de-DE" sz="2200" dirty="0" err="1">
                <a:latin typeface="Arial" panose="020B0604020202020204" pitchFamily="34" charset="0"/>
                <a:cs typeface="Arial" panose="020B0604020202020204" pitchFamily="34" charset="0"/>
              </a:rPr>
              <a:t>etc</a:t>
            </a:r>
            <a:endParaRPr lang="de-DE" sz="2200" dirty="0">
              <a:latin typeface="Arial" panose="020B0604020202020204" pitchFamily="34" charset="0"/>
              <a:cs typeface="Arial" panose="020B0604020202020204" pitchFamily="34" charset="0"/>
            </a:endParaRPr>
          </a:p>
          <a:p>
            <a:pPr marL="0" indent="0">
              <a:buNone/>
            </a:pPr>
            <a:endParaRPr lang="de-DE" dirty="0"/>
          </a:p>
        </p:txBody>
      </p:sp>
      <p:sp>
        <p:nvSpPr>
          <p:cNvPr id="4" name="Fußzeilenplatzhalter 3">
            <a:extLst>
              <a:ext uri="{FF2B5EF4-FFF2-40B4-BE49-F238E27FC236}">
                <a16:creationId xmlns:a16="http://schemas.microsoft.com/office/drawing/2014/main" id="{10AEB90A-138C-8E63-AAD9-1696332D4945}"/>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D526D58D-39CF-7EBA-0601-AB43C2E7412C}"/>
              </a:ext>
            </a:extLst>
          </p:cNvPr>
          <p:cNvSpPr>
            <a:spLocks noGrp="1"/>
          </p:cNvSpPr>
          <p:nvPr>
            <p:ph type="sldNum" sz="quarter" idx="12"/>
          </p:nvPr>
        </p:nvSpPr>
        <p:spPr/>
        <p:txBody>
          <a:bodyPr/>
          <a:lstStyle/>
          <a:p>
            <a:fld id="{389B9A95-A989-47C9-8173-1333E919B897}" type="slidenum">
              <a:rPr lang="de-DE" smtClean="0"/>
              <a:t>61</a:t>
            </a:fld>
            <a:endParaRPr lang="de-DE"/>
          </a:p>
        </p:txBody>
      </p:sp>
      <p:cxnSp>
        <p:nvCxnSpPr>
          <p:cNvPr id="2" name="Gerader Verbinder 1">
            <a:extLst>
              <a:ext uri="{FF2B5EF4-FFF2-40B4-BE49-F238E27FC236}">
                <a16:creationId xmlns:a16="http://schemas.microsoft.com/office/drawing/2014/main" id="{B805DBB4-751F-8864-1A92-B18A005BC403}"/>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699FBEB5-C497-E324-8C63-2184A70F67B0}"/>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Was tun - Generell</a:t>
            </a:r>
          </a:p>
        </p:txBody>
      </p:sp>
    </p:spTree>
    <p:extLst>
      <p:ext uri="{BB962C8B-B14F-4D97-AF65-F5344CB8AC3E}">
        <p14:creationId xmlns:p14="http://schemas.microsoft.com/office/powerpoint/2010/main" val="2353495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819EB8-51D3-787A-20FE-9B8863AC40EE}"/>
              </a:ext>
            </a:extLst>
          </p:cNvPr>
          <p:cNvSpPr>
            <a:spLocks noGrp="1"/>
          </p:cNvSpPr>
          <p:nvPr>
            <p:ph idx="1"/>
          </p:nvPr>
        </p:nvSpPr>
        <p:spPr/>
        <p:txBody>
          <a:bodyPr>
            <a:normAutofit/>
          </a:bodyPr>
          <a:lstStyle/>
          <a:p>
            <a:pPr marL="0" indent="0">
              <a:buNone/>
            </a:pPr>
            <a:r>
              <a:rPr lang="de-DE" sz="2200" b="1" dirty="0">
                <a:solidFill>
                  <a:srgbClr val="FF0000"/>
                </a:solidFill>
                <a:latin typeface="Arial" panose="020B0604020202020204" pitchFamily="34" charset="0"/>
                <a:cs typeface="Arial" panose="020B0604020202020204" pitchFamily="34" charset="0"/>
              </a:rPr>
              <a:t>Suizidäußerungen immer ernst nehmen – Zuweisen !!! </a:t>
            </a:r>
          </a:p>
          <a:p>
            <a:pPr marL="0" indent="0">
              <a:buNone/>
            </a:pPr>
            <a:endParaRPr lang="de-DE" sz="2200" b="1"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15- bis 20-Jährige: Suizide seit Jahren die zweithäufigste Todesursache (2012: 31,6  %), </a:t>
            </a:r>
            <a:r>
              <a:rPr lang="de-DE" sz="2200" dirty="0">
                <a:latin typeface="Arial" panose="020B0604020202020204" pitchFamily="34" charset="0"/>
                <a:cs typeface="Arial" panose="020B0604020202020204" pitchFamily="34" charset="0"/>
              </a:rPr>
              <a:t>nach den tödlichen Verkehrsunfällen (</a:t>
            </a:r>
            <a:r>
              <a:rPr lang="de-DE" sz="2200" dirty="0" err="1">
                <a:latin typeface="Arial" panose="020B0604020202020204" pitchFamily="34" charset="0"/>
                <a:cs typeface="Arial" panose="020B0604020202020204" pitchFamily="34" charset="0"/>
              </a:rPr>
              <a:t>Ellsäßer</a:t>
            </a:r>
            <a:r>
              <a:rPr lang="de-DE" sz="2200" dirty="0">
                <a:latin typeface="Arial" panose="020B0604020202020204" pitchFamily="34" charset="0"/>
                <a:cs typeface="Arial" panose="020B0604020202020204" pitchFamily="34" charset="0"/>
              </a:rPr>
              <a:t> 2014)</a:t>
            </a:r>
          </a:p>
          <a:p>
            <a:pPr marL="0" indent="0">
              <a:buNone/>
            </a:pPr>
            <a:endParaRPr lang="de-DE" sz="2200" dirty="0">
              <a:latin typeface="Arial" panose="020B0604020202020204" pitchFamily="34" charset="0"/>
              <a:cs typeface="Arial" panose="020B0604020202020204" pitchFamily="34" charset="0"/>
            </a:endParaRPr>
          </a:p>
          <a:p>
            <a:pPr marL="0" indent="0">
              <a:buNone/>
            </a:pPr>
            <a:r>
              <a:rPr lang="de-DE" sz="2200" dirty="0">
                <a:latin typeface="Arial" panose="020B0604020202020204" pitchFamily="34" charset="0"/>
                <a:cs typeface="Arial" panose="020B0604020202020204" pitchFamily="34" charset="0"/>
              </a:rPr>
              <a:t>Auffälliges Verhalten Dokumentieren </a:t>
            </a:r>
          </a:p>
        </p:txBody>
      </p:sp>
      <p:sp>
        <p:nvSpPr>
          <p:cNvPr id="4" name="Fußzeilenplatzhalter 3">
            <a:extLst>
              <a:ext uri="{FF2B5EF4-FFF2-40B4-BE49-F238E27FC236}">
                <a16:creationId xmlns:a16="http://schemas.microsoft.com/office/drawing/2014/main" id="{EAC94077-A9F3-C734-9B91-3F0D16FC6FFA}"/>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B37C91D5-B051-B55B-8242-BBC61C3724E8}"/>
              </a:ext>
            </a:extLst>
          </p:cNvPr>
          <p:cNvSpPr>
            <a:spLocks noGrp="1"/>
          </p:cNvSpPr>
          <p:nvPr>
            <p:ph type="sldNum" sz="quarter" idx="12"/>
          </p:nvPr>
        </p:nvSpPr>
        <p:spPr/>
        <p:txBody>
          <a:bodyPr/>
          <a:lstStyle/>
          <a:p>
            <a:fld id="{389B9A95-A989-47C9-8173-1333E919B897}" type="slidenum">
              <a:rPr lang="de-DE" smtClean="0"/>
              <a:t>62</a:t>
            </a:fld>
            <a:endParaRPr lang="de-DE"/>
          </a:p>
        </p:txBody>
      </p:sp>
      <p:cxnSp>
        <p:nvCxnSpPr>
          <p:cNvPr id="6" name="Gerader Verbinder 5">
            <a:extLst>
              <a:ext uri="{FF2B5EF4-FFF2-40B4-BE49-F238E27FC236}">
                <a16:creationId xmlns:a16="http://schemas.microsoft.com/office/drawing/2014/main" id="{23F79A22-37FB-0C45-1B0C-A0E77470D627}"/>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E8347F9A-6136-B290-E0DD-B85AC3638EE8}"/>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Was tun - Generell</a:t>
            </a:r>
          </a:p>
        </p:txBody>
      </p:sp>
    </p:spTree>
    <p:extLst>
      <p:ext uri="{BB962C8B-B14F-4D97-AF65-F5344CB8AC3E}">
        <p14:creationId xmlns:p14="http://schemas.microsoft.com/office/powerpoint/2010/main" val="774130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5A2971-90C0-9909-CDA6-3BDEA976FD37}"/>
              </a:ext>
            </a:extLst>
          </p:cNvPr>
          <p:cNvSpPr>
            <a:spLocks noGrp="1"/>
          </p:cNvSpPr>
          <p:nvPr>
            <p:ph idx="1"/>
          </p:nvPr>
        </p:nvSpPr>
        <p:spPr/>
        <p:txBody>
          <a:bodyPr>
            <a:normAutofit lnSpcReduction="10000"/>
          </a:bodyPr>
          <a:lstStyle/>
          <a:p>
            <a:pPr marL="0" indent="0">
              <a:buNone/>
            </a:pPr>
            <a:r>
              <a:rPr lang="de-DE" sz="2200" dirty="0">
                <a:latin typeface="Arial" panose="020B0604020202020204" pitchFamily="34" charset="0"/>
                <a:cs typeface="Arial" panose="020B0604020202020204" pitchFamily="34" charset="0"/>
              </a:rPr>
              <a:t>Schulische Prädiktoren für psychische Auffälligkeiten ?!</a:t>
            </a:r>
          </a:p>
          <a:p>
            <a:pPr marL="0" indent="0">
              <a:buNone/>
            </a:pPr>
            <a:endParaRPr lang="de-DE" sz="2200" dirty="0">
              <a:latin typeface="Arial" panose="020B0604020202020204" pitchFamily="34" charset="0"/>
              <a:cs typeface="Arial" panose="020B0604020202020204" pitchFamily="34" charset="0"/>
            </a:endParaRPr>
          </a:p>
          <a:p>
            <a:pPr marL="0" indent="0">
              <a:buNone/>
            </a:pPr>
            <a:r>
              <a:rPr lang="de-DE" sz="2200" b="1" dirty="0">
                <a:latin typeface="Arial" panose="020B0604020202020204" pitchFamily="34" charset="0"/>
                <a:cs typeface="Arial" panose="020B0604020202020204" pitchFamily="34" charset="0"/>
              </a:rPr>
              <a:t>Nummer 1: Sozialen Integration</a:t>
            </a:r>
          </a:p>
          <a:p>
            <a:pPr marL="0" indent="0">
              <a:buNone/>
            </a:pPr>
            <a:endParaRPr lang="de-DE" sz="2200" b="1" dirty="0">
              <a:latin typeface="Arial" panose="020B0604020202020204" pitchFamily="34" charset="0"/>
              <a:cs typeface="Arial" panose="020B0604020202020204" pitchFamily="34" charset="0"/>
            </a:endParaRPr>
          </a:p>
          <a:p>
            <a:r>
              <a:rPr lang="de-DE" sz="2200" b="1" dirty="0">
                <a:latin typeface="Arial" panose="020B0604020202020204" pitchFamily="34" charset="0"/>
                <a:cs typeface="Arial" panose="020B0604020202020204" pitchFamily="34" charset="0"/>
              </a:rPr>
              <a:t>Lehrkräfte haben bedeutsame Rolle bei der Früherkennung</a:t>
            </a:r>
            <a:r>
              <a:rPr lang="de-DE" sz="2200" dirty="0">
                <a:latin typeface="Arial" panose="020B0604020202020204" pitchFamily="34" charset="0"/>
                <a:cs typeface="Arial" panose="020B0604020202020204" pitchFamily="34" charset="0"/>
              </a:rPr>
              <a:t> von psychischen Auffälligkeiten </a:t>
            </a:r>
          </a:p>
          <a:p>
            <a:r>
              <a:rPr lang="de-DE" sz="2200" dirty="0">
                <a:latin typeface="Arial" panose="020B0604020202020204" pitchFamily="34" charset="0"/>
                <a:cs typeface="Arial" panose="020B0604020202020204" pitchFamily="34" charset="0"/>
              </a:rPr>
              <a:t>entschuldigte Fehlzeiten berücksichtigen ! (Achtung: Stigma der Eltern) – Nachfragen/Hilfe anbieten</a:t>
            </a:r>
          </a:p>
          <a:p>
            <a:r>
              <a:rPr lang="de-DE" sz="2200" dirty="0">
                <a:latin typeface="Arial" panose="020B0604020202020204" pitchFamily="34" charset="0"/>
                <a:cs typeface="Arial" panose="020B0604020202020204" pitchFamily="34" charset="0"/>
              </a:rPr>
              <a:t>Förderung diagnostischer Kompetenzen von Lehrkräften </a:t>
            </a:r>
          </a:p>
          <a:p>
            <a:pPr marL="0" indent="0">
              <a:buNone/>
            </a:pPr>
            <a:endParaRPr lang="de-DE" sz="2200" dirty="0">
              <a:effectLst/>
              <a:latin typeface="Arial" panose="020B0604020202020204" pitchFamily="34" charset="0"/>
              <a:cs typeface="Arial" panose="020B0604020202020204" pitchFamily="34" charset="0"/>
            </a:endParaRPr>
          </a:p>
          <a:p>
            <a:pPr marL="0" indent="0">
              <a:buNone/>
            </a:pPr>
            <a:r>
              <a:rPr lang="de-DE" sz="2200" dirty="0">
                <a:effectLst/>
                <a:latin typeface="Arial" panose="020B0604020202020204" pitchFamily="34" charset="0"/>
                <a:cs typeface="Arial" panose="020B0604020202020204" pitchFamily="34" charset="0"/>
              </a:rPr>
              <a:t>Judith </a:t>
            </a:r>
            <a:r>
              <a:rPr lang="de-DE" sz="2200" dirty="0" err="1">
                <a:effectLst/>
                <a:latin typeface="Arial" panose="020B0604020202020204" pitchFamily="34" charset="0"/>
                <a:cs typeface="Arial" panose="020B0604020202020204" pitchFamily="34" charset="0"/>
              </a:rPr>
              <a:t>Janschewski</a:t>
            </a:r>
            <a:r>
              <a:rPr lang="de-DE" sz="2200" dirty="0">
                <a:effectLst/>
                <a:latin typeface="Arial" panose="020B0604020202020204" pitchFamily="34" charset="0"/>
                <a:cs typeface="Arial" panose="020B0604020202020204" pitchFamily="34" charset="0"/>
              </a:rPr>
              <a:t> et al (2022)</a:t>
            </a:r>
            <a:endParaRPr lang="de-DE" sz="2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AFE91805-C5C2-7FFD-FF58-4DDCB618D186}"/>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EAD2D32E-51D5-7384-FC25-CD8E1CCEACE8}"/>
              </a:ext>
            </a:extLst>
          </p:cNvPr>
          <p:cNvSpPr>
            <a:spLocks noGrp="1"/>
          </p:cNvSpPr>
          <p:nvPr>
            <p:ph type="sldNum" sz="quarter" idx="12"/>
          </p:nvPr>
        </p:nvSpPr>
        <p:spPr/>
        <p:txBody>
          <a:bodyPr/>
          <a:lstStyle/>
          <a:p>
            <a:fld id="{389B9A95-A989-47C9-8173-1333E919B897}" type="slidenum">
              <a:rPr lang="de-DE" smtClean="0"/>
              <a:t>63</a:t>
            </a:fld>
            <a:endParaRPr lang="de-DE"/>
          </a:p>
        </p:txBody>
      </p:sp>
      <p:cxnSp>
        <p:nvCxnSpPr>
          <p:cNvPr id="2" name="Gerader Verbinder 1">
            <a:extLst>
              <a:ext uri="{FF2B5EF4-FFF2-40B4-BE49-F238E27FC236}">
                <a16:creationId xmlns:a16="http://schemas.microsoft.com/office/drawing/2014/main" id="{DC988F3A-B798-A48E-4138-9A7306DDBCCE}"/>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F4A4AA21-65EC-EC01-4B68-74E7B5D7741C}"/>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Was tun – BSP Schule </a:t>
            </a:r>
          </a:p>
        </p:txBody>
      </p:sp>
    </p:spTree>
    <p:extLst>
      <p:ext uri="{BB962C8B-B14F-4D97-AF65-F5344CB8AC3E}">
        <p14:creationId xmlns:p14="http://schemas.microsoft.com/office/powerpoint/2010/main" val="2183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02D16-0074-E969-3C76-A1617780A501}"/>
              </a:ext>
            </a:extLst>
          </p:cNvPr>
          <p:cNvSpPr>
            <a:spLocks noGrp="1"/>
          </p:cNvSpPr>
          <p:nvPr>
            <p:ph type="title"/>
          </p:nvPr>
        </p:nvSpPr>
        <p:spPr/>
        <p:txBody>
          <a:bodyPr/>
          <a:lstStyle/>
          <a:p>
            <a:pPr algn="ctr"/>
            <a:r>
              <a:rPr lang="de-DE" dirty="0">
                <a:latin typeface="Arial" panose="020B0604020202020204" pitchFamily="34" charset="0"/>
                <a:cs typeface="Arial" panose="020B0604020202020204" pitchFamily="34" charset="0"/>
              </a:rPr>
              <a:t>Take Home Message </a:t>
            </a:r>
          </a:p>
        </p:txBody>
      </p:sp>
      <p:sp>
        <p:nvSpPr>
          <p:cNvPr id="3" name="Inhaltsplatzhalter 2">
            <a:extLst>
              <a:ext uri="{FF2B5EF4-FFF2-40B4-BE49-F238E27FC236}">
                <a16:creationId xmlns:a16="http://schemas.microsoft.com/office/drawing/2014/main" id="{DF819EB8-51D3-787A-20FE-9B8863AC40EE}"/>
              </a:ext>
            </a:extLst>
          </p:cNvPr>
          <p:cNvSpPr>
            <a:spLocks noGrp="1"/>
          </p:cNvSpPr>
          <p:nvPr>
            <p:ph idx="1"/>
          </p:nvPr>
        </p:nvSpPr>
        <p:spPr/>
        <p:txBody>
          <a:bodyPr>
            <a:normAutofit/>
          </a:bodyPr>
          <a:lstStyle/>
          <a:p>
            <a:r>
              <a:rPr lang="de-DE" sz="2200" b="1" dirty="0">
                <a:solidFill>
                  <a:srgbClr val="FF0000"/>
                </a:solidFill>
                <a:latin typeface="Arial" panose="020B0604020202020204" pitchFamily="34" charset="0"/>
                <a:cs typeface="Arial" panose="020B0604020202020204" pitchFamily="34" charset="0"/>
              </a:rPr>
              <a:t>Wertschätzung und Haltung </a:t>
            </a:r>
            <a:r>
              <a:rPr lang="de-DE" sz="2200" b="1" dirty="0">
                <a:latin typeface="Arial" panose="020B0604020202020204" pitchFamily="34" charset="0"/>
                <a:cs typeface="Arial" panose="020B0604020202020204" pitchFamily="34" charset="0"/>
              </a:rPr>
              <a:t>auch unter Experten (Lehrer, </a:t>
            </a:r>
            <a:r>
              <a:rPr lang="de-DE" sz="2200" b="1" dirty="0" err="1">
                <a:latin typeface="Arial" panose="020B0604020202020204" pitchFamily="34" charset="0"/>
                <a:cs typeface="Arial" panose="020B0604020202020204" pitchFamily="34" charset="0"/>
              </a:rPr>
              <a:t>PTh</a:t>
            </a:r>
            <a:r>
              <a:rPr lang="de-DE" sz="2200" b="1" dirty="0">
                <a:latin typeface="Arial" panose="020B0604020202020204" pitchFamily="34" charset="0"/>
                <a:cs typeface="Arial" panose="020B0604020202020204" pitchFamily="34" charset="0"/>
              </a:rPr>
              <a:t>, Psychologe </a:t>
            </a:r>
            <a:r>
              <a:rPr lang="de-DE" sz="2200" b="1" dirty="0" err="1">
                <a:latin typeface="Arial" panose="020B0604020202020204" pitchFamily="34" charset="0"/>
                <a:cs typeface="Arial" panose="020B0604020202020204" pitchFamily="34" charset="0"/>
              </a:rPr>
              <a:t>etc</a:t>
            </a:r>
            <a:r>
              <a:rPr lang="de-DE" sz="2200" b="1"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gemeinsame</a:t>
            </a:r>
            <a:r>
              <a:rPr lang="de-DE" sz="2200" dirty="0">
                <a:latin typeface="Arial" panose="020B0604020202020204" pitchFamily="34" charset="0"/>
                <a:cs typeface="Arial" panose="020B0604020202020204" pitchFamily="34" charset="0"/>
              </a:rPr>
              <a:t> </a:t>
            </a:r>
            <a:r>
              <a:rPr lang="de-DE" sz="2200" b="1" dirty="0">
                <a:latin typeface="Arial" panose="020B0604020202020204" pitchFamily="34" charset="0"/>
                <a:cs typeface="Arial" panose="020B0604020202020204" pitchFamily="34" charset="0"/>
              </a:rPr>
              <a:t>individuelle</a:t>
            </a:r>
            <a:r>
              <a:rPr lang="de-DE" sz="2200" dirty="0">
                <a:latin typeface="Arial" panose="020B0604020202020204" pitchFamily="34" charset="0"/>
                <a:cs typeface="Arial" panose="020B0604020202020204" pitchFamily="34" charset="0"/>
              </a:rPr>
              <a:t> </a:t>
            </a:r>
            <a:r>
              <a:rPr lang="de-DE" sz="2200" b="1" dirty="0">
                <a:latin typeface="Arial" panose="020B0604020202020204" pitchFamily="34" charset="0"/>
                <a:cs typeface="Arial" panose="020B0604020202020204" pitchFamily="34" charset="0"/>
              </a:rPr>
              <a:t>Strategien fallspezifisch vereinbaren </a:t>
            </a:r>
            <a:endParaRPr lang="de-DE" sz="2200" dirty="0">
              <a:latin typeface="Arial" panose="020B0604020202020204" pitchFamily="34" charset="0"/>
              <a:cs typeface="Arial" panose="020B0604020202020204" pitchFamily="34" charset="0"/>
            </a:endParaRPr>
          </a:p>
          <a:p>
            <a:pPr marL="0" indent="0">
              <a:buNone/>
            </a:pPr>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Diagnostik: ja zur Orientierung/ Handlungsfähigkeit</a:t>
            </a:r>
          </a:p>
          <a:p>
            <a:r>
              <a:rPr lang="de-DE" sz="2200" dirty="0">
                <a:latin typeface="Arial" panose="020B0604020202020204" pitchFamily="34" charset="0"/>
                <a:cs typeface="Arial" panose="020B0604020202020204" pitchFamily="34" charset="0"/>
              </a:rPr>
              <a:t>Bessere Schulung zur Erkennung psychiatrischer Störungen </a:t>
            </a:r>
          </a:p>
          <a:p>
            <a:r>
              <a:rPr lang="de-DE" sz="2200" dirty="0">
                <a:latin typeface="Arial" panose="020B0604020202020204" pitchFamily="34" charset="0"/>
                <a:cs typeface="Arial" panose="020B0604020202020204" pitchFamily="34" charset="0"/>
              </a:rPr>
              <a:t>Interdisziplinarität fördern und in </a:t>
            </a:r>
            <a:r>
              <a:rPr lang="de-DE" sz="2200" b="1" dirty="0">
                <a:latin typeface="Arial" panose="020B0604020202020204" pitchFamily="34" charset="0"/>
                <a:cs typeface="Arial" panose="020B0604020202020204" pitchFamily="34" charset="0"/>
              </a:rPr>
              <a:t>Routinen/Abläufe der Organisation  fixieren - Versorgungsroutinen</a:t>
            </a:r>
            <a:r>
              <a:rPr lang="de-DE" sz="2200" dirty="0">
                <a:latin typeface="Arial" panose="020B0604020202020204" pitchFamily="34" charset="0"/>
                <a:cs typeface="Arial" panose="020B0604020202020204" pitchFamily="34" charset="0"/>
              </a:rPr>
              <a:t> (Schule </a:t>
            </a:r>
            <a:r>
              <a:rPr lang="de-DE" sz="2200" dirty="0" err="1">
                <a:latin typeface="Arial" panose="020B0604020202020204" pitchFamily="34" charset="0"/>
                <a:cs typeface="Arial" panose="020B0604020202020204" pitchFamily="34" charset="0"/>
              </a:rPr>
              <a:t>etc</a:t>
            </a:r>
            <a:r>
              <a:rPr lang="de-DE" sz="2200" dirty="0">
                <a:latin typeface="Arial" panose="020B0604020202020204" pitchFamily="34" charset="0"/>
                <a:cs typeface="Arial" panose="020B0604020202020204" pitchFamily="34" charset="0"/>
              </a:rPr>
              <a:t>)</a:t>
            </a:r>
          </a:p>
          <a:p>
            <a:r>
              <a:rPr lang="de-DE" sz="2200" b="1" dirty="0">
                <a:latin typeface="Arial" panose="020B0604020202020204" pitchFamily="34" charset="0"/>
                <a:cs typeface="Arial" panose="020B0604020202020204" pitchFamily="34" charset="0"/>
              </a:rPr>
              <a:t>Außerdem: Finanzierung – Personal – Ressourcen    </a:t>
            </a:r>
          </a:p>
          <a:p>
            <a:pPr marL="0" indent="0">
              <a:buNone/>
            </a:pPr>
            <a:endParaRPr lang="de-DE" dirty="0"/>
          </a:p>
        </p:txBody>
      </p:sp>
      <p:sp>
        <p:nvSpPr>
          <p:cNvPr id="4" name="Fußzeilenplatzhalter 3">
            <a:extLst>
              <a:ext uri="{FF2B5EF4-FFF2-40B4-BE49-F238E27FC236}">
                <a16:creationId xmlns:a16="http://schemas.microsoft.com/office/drawing/2014/main" id="{83A1AF86-54FA-CD66-EAC3-B23500A59807}"/>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C4FB6504-09FB-A130-C66F-BA496DCBF10E}"/>
              </a:ext>
            </a:extLst>
          </p:cNvPr>
          <p:cNvSpPr>
            <a:spLocks noGrp="1"/>
          </p:cNvSpPr>
          <p:nvPr>
            <p:ph type="sldNum" sz="quarter" idx="12"/>
          </p:nvPr>
        </p:nvSpPr>
        <p:spPr/>
        <p:txBody>
          <a:bodyPr/>
          <a:lstStyle/>
          <a:p>
            <a:fld id="{389B9A95-A989-47C9-8173-1333E919B897}" type="slidenum">
              <a:rPr lang="de-DE" smtClean="0"/>
              <a:t>64</a:t>
            </a:fld>
            <a:endParaRPr lang="de-DE"/>
          </a:p>
        </p:txBody>
      </p:sp>
      <p:cxnSp>
        <p:nvCxnSpPr>
          <p:cNvPr id="6" name="Gerader Verbinder 5">
            <a:extLst>
              <a:ext uri="{FF2B5EF4-FFF2-40B4-BE49-F238E27FC236}">
                <a16:creationId xmlns:a16="http://schemas.microsoft.com/office/drawing/2014/main" id="{95E262F8-5C5E-1B2C-47C6-3635F1B33745}"/>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7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0856B77-47A0-2420-241D-E911A8690361}"/>
              </a:ext>
            </a:extLst>
          </p:cNvPr>
          <p:cNvSpPr>
            <a:spLocks noGrp="1"/>
          </p:cNvSpPr>
          <p:nvPr>
            <p:ph type="subTitle" idx="1"/>
          </p:nvPr>
        </p:nvSpPr>
        <p:spPr>
          <a:xfrm>
            <a:off x="264695" y="1895484"/>
            <a:ext cx="4554417" cy="2174097"/>
          </a:xfrm>
        </p:spPr>
        <p:txBody>
          <a:bodyPr>
            <a:normAutofit fontScale="25000" lnSpcReduction="20000"/>
          </a:bodyPr>
          <a:lstStyle/>
          <a:p>
            <a:pPr marL="0" indent="0">
              <a:buNone/>
            </a:pPr>
            <a:endParaRPr lang="de-DE" sz="4800" dirty="0"/>
          </a:p>
          <a:p>
            <a:pPr algn="l"/>
            <a:r>
              <a:rPr lang="de-AT" sz="4800" dirty="0">
                <a:solidFill>
                  <a:schemeClr val="tx1"/>
                </a:solidFill>
              </a:rPr>
              <a:t>Prim. Dr. Bernhard Lindbichler</a:t>
            </a:r>
            <a:endParaRPr lang="de-DE" sz="4800" dirty="0">
              <a:solidFill>
                <a:schemeClr val="tx1"/>
              </a:solidFill>
            </a:endParaRPr>
          </a:p>
          <a:p>
            <a:pPr algn="l"/>
            <a:r>
              <a:rPr lang="de-AT" sz="4800" dirty="0">
                <a:solidFill>
                  <a:schemeClr val="tx1"/>
                </a:solidFill>
              </a:rPr>
              <a:t>Leiter  Abt. f. Kinder- und Jugendpsychiatrie und Psychotherapie</a:t>
            </a:r>
            <a:endParaRPr lang="de-DE" sz="4800" dirty="0">
              <a:solidFill>
                <a:schemeClr val="tx1"/>
              </a:solidFill>
            </a:endParaRPr>
          </a:p>
          <a:p>
            <a:pPr algn="l"/>
            <a:r>
              <a:rPr lang="en-GB" sz="4800" dirty="0">
                <a:solidFill>
                  <a:schemeClr val="tx1"/>
                </a:solidFill>
              </a:rPr>
              <a:t>Tel: +43 (0)7475 9004 - 13151</a:t>
            </a:r>
            <a:endParaRPr lang="de-DE" sz="4800" dirty="0">
              <a:solidFill>
                <a:schemeClr val="tx1"/>
              </a:solidFill>
            </a:endParaRPr>
          </a:p>
          <a:p>
            <a:pPr algn="l"/>
            <a:r>
              <a:rPr lang="en-GB" sz="4800" dirty="0">
                <a:solidFill>
                  <a:schemeClr val="tx1"/>
                </a:solidFill>
              </a:rPr>
              <a:t>Email</a:t>
            </a:r>
            <a:r>
              <a:rPr lang="en-GB" sz="4800" dirty="0"/>
              <a:t>:    </a:t>
            </a:r>
            <a:r>
              <a:rPr lang="en-GB" sz="4800" u="sng" dirty="0">
                <a:hlinkClick r:id="rId3"/>
              </a:rPr>
              <a:t>bernhard.lindbichler@mauer.lknoe.at</a:t>
            </a:r>
            <a:r>
              <a:rPr lang="de-DE" sz="4800" dirty="0"/>
              <a:t> </a:t>
            </a:r>
          </a:p>
          <a:p>
            <a:pPr algn="l"/>
            <a:endParaRPr lang="de-DE" sz="4800" dirty="0">
              <a:solidFill>
                <a:schemeClr val="tx1"/>
              </a:solidFill>
            </a:endParaRPr>
          </a:p>
          <a:p>
            <a:pPr algn="l"/>
            <a:r>
              <a:rPr lang="de-AT" sz="4800" dirty="0">
                <a:solidFill>
                  <a:schemeClr val="tx1"/>
                </a:solidFill>
              </a:rPr>
              <a:t>Dum Nino </a:t>
            </a:r>
            <a:r>
              <a:rPr lang="de-AT" sz="4800" dirty="0" err="1">
                <a:solidFill>
                  <a:schemeClr val="tx1"/>
                </a:solidFill>
              </a:rPr>
              <a:t>MSc</a:t>
            </a:r>
            <a:endParaRPr lang="de-DE" sz="4800" dirty="0">
              <a:solidFill>
                <a:schemeClr val="tx1"/>
              </a:solidFill>
            </a:endParaRPr>
          </a:p>
          <a:p>
            <a:pPr algn="l"/>
            <a:r>
              <a:rPr lang="de-AT" sz="4800" dirty="0">
                <a:solidFill>
                  <a:schemeClr val="tx1"/>
                </a:solidFill>
              </a:rPr>
              <a:t>Klinischer Psychologe, Fallführung</a:t>
            </a:r>
            <a:endParaRPr lang="de-DE" sz="4800" dirty="0">
              <a:solidFill>
                <a:schemeClr val="tx1"/>
              </a:solidFill>
            </a:endParaRPr>
          </a:p>
          <a:p>
            <a:pPr algn="l"/>
            <a:r>
              <a:rPr lang="en-GB" sz="4800" dirty="0">
                <a:solidFill>
                  <a:schemeClr val="tx1"/>
                </a:solidFill>
              </a:rPr>
              <a:t>Tel: +43 (0)7475 9004 - 23361</a:t>
            </a:r>
            <a:endParaRPr lang="de-DE" sz="4800" dirty="0">
              <a:solidFill>
                <a:schemeClr val="tx1"/>
              </a:solidFill>
            </a:endParaRPr>
          </a:p>
          <a:p>
            <a:pPr algn="l"/>
            <a:r>
              <a:rPr lang="en-GB" sz="4800" dirty="0">
                <a:solidFill>
                  <a:schemeClr val="tx1"/>
                </a:solidFill>
              </a:rPr>
              <a:t>Email: </a:t>
            </a:r>
            <a:r>
              <a:rPr lang="en-GB" sz="4800" dirty="0"/>
              <a:t>    </a:t>
            </a:r>
            <a:r>
              <a:rPr lang="en-GB" sz="4800" dirty="0">
                <a:hlinkClick r:id="rId4"/>
              </a:rPr>
              <a:t>Nino.Dum@mauer.lknoe.at</a:t>
            </a:r>
            <a:endParaRPr lang="en-GB" sz="4800" dirty="0"/>
          </a:p>
          <a:p>
            <a:pPr algn="l"/>
            <a:endParaRPr lang="de-DE" sz="4800" dirty="0"/>
          </a:p>
          <a:p>
            <a:pPr algn="l"/>
            <a:endParaRPr lang="de-DE" sz="4800" dirty="0"/>
          </a:p>
          <a:p>
            <a:pPr algn="l"/>
            <a:r>
              <a:rPr lang="de-AT" sz="4800" dirty="0">
                <a:solidFill>
                  <a:schemeClr val="tx1"/>
                </a:solidFill>
              </a:rPr>
              <a:t>Web: </a:t>
            </a:r>
            <a:r>
              <a:rPr lang="de-AT" sz="4800" dirty="0"/>
              <a:t> </a:t>
            </a:r>
            <a:r>
              <a:rPr lang="de-AT" sz="4800" dirty="0">
                <a:hlinkClick r:id="rId5"/>
              </a:rPr>
              <a:t>http://www.mauer.lknoe.at</a:t>
            </a:r>
            <a:r>
              <a:rPr lang="de-DE" sz="4800" dirty="0"/>
              <a:t> </a:t>
            </a:r>
          </a:p>
          <a:p>
            <a:pPr algn="l"/>
            <a:r>
              <a:rPr lang="en-GB" sz="4800" dirty="0">
                <a:solidFill>
                  <a:schemeClr val="tx1"/>
                </a:solidFill>
              </a:rPr>
              <a:t>Fax:  +43 (0)7475 9004 - 49251</a:t>
            </a:r>
            <a:endParaRPr lang="de-DE" sz="4800" dirty="0">
              <a:solidFill>
                <a:schemeClr val="tx1"/>
              </a:solidFill>
            </a:endParaRPr>
          </a:p>
          <a:p>
            <a:pPr algn="l"/>
            <a:r>
              <a:rPr lang="de-AT" sz="4800" dirty="0">
                <a:solidFill>
                  <a:schemeClr val="tx1"/>
                </a:solidFill>
              </a:rPr>
              <a:t>Landesklinikum Mauer</a:t>
            </a:r>
          </a:p>
          <a:p>
            <a:pPr algn="l"/>
            <a:r>
              <a:rPr lang="de-AT" sz="4800" dirty="0">
                <a:solidFill>
                  <a:schemeClr val="tx1"/>
                </a:solidFill>
              </a:rPr>
              <a:t>Abt. f. Kinder- und Jugendpsychiatrie und Psychotherapie</a:t>
            </a:r>
            <a:endParaRPr lang="de-DE" sz="4800" dirty="0">
              <a:solidFill>
                <a:schemeClr val="tx1"/>
              </a:solidFill>
            </a:endParaRPr>
          </a:p>
          <a:p>
            <a:pPr algn="l"/>
            <a:r>
              <a:rPr lang="de-AT" sz="4800" dirty="0">
                <a:solidFill>
                  <a:schemeClr val="tx1"/>
                </a:solidFill>
              </a:rPr>
              <a:t>3362 Mauer/Amstetten</a:t>
            </a:r>
            <a:endParaRPr lang="de-DE" sz="4800" dirty="0">
              <a:solidFill>
                <a:schemeClr val="tx1"/>
              </a:solidFill>
            </a:endParaRPr>
          </a:p>
          <a:p>
            <a:pPr algn="l"/>
            <a:endParaRPr lang="de-DE" sz="4800" dirty="0"/>
          </a:p>
          <a:p>
            <a:pPr algn="l"/>
            <a:endParaRPr lang="de-DE" sz="4800" dirty="0"/>
          </a:p>
          <a:p>
            <a:pPr marL="0" indent="0">
              <a:buNone/>
            </a:pPr>
            <a:endParaRPr lang="de-DE" sz="2200" dirty="0">
              <a:latin typeface="Arial" panose="020B0604020202020204" pitchFamily="34" charset="0"/>
            </a:endParaRPr>
          </a:p>
          <a:p>
            <a:pPr marL="0" indent="0">
              <a:buNone/>
            </a:pPr>
            <a:endParaRPr lang="de-DE" sz="2200" dirty="0">
              <a:latin typeface="Arial" panose="020B0604020202020204" pitchFamily="34" charset="0"/>
            </a:endParaRPr>
          </a:p>
          <a:p>
            <a:pPr marL="0" indent="0">
              <a:buNone/>
            </a:pPr>
            <a:endParaRPr lang="de-DE" sz="2200" dirty="0">
              <a:latin typeface="Arial" panose="020B0604020202020204" pitchFamily="34" charset="0"/>
            </a:endParaRPr>
          </a:p>
          <a:p>
            <a:pPr marL="0" indent="0">
              <a:buNone/>
            </a:pPr>
            <a:endParaRPr lang="de-DE" sz="2200" dirty="0">
              <a:latin typeface="Arial" panose="020B0604020202020204" pitchFamily="34" charset="0"/>
            </a:endParaRPr>
          </a:p>
          <a:p>
            <a:pPr marL="0" indent="0">
              <a:buNone/>
            </a:pPr>
            <a:endParaRPr lang="de-DE" sz="2200" dirty="0">
              <a:effectLst/>
              <a:latin typeface="Arial" panose="020B0604020202020204" pitchFamily="34" charset="0"/>
            </a:endParaRPr>
          </a:p>
        </p:txBody>
      </p:sp>
      <p:sp>
        <p:nvSpPr>
          <p:cNvPr id="2" name="Titel 1">
            <a:extLst>
              <a:ext uri="{FF2B5EF4-FFF2-40B4-BE49-F238E27FC236}">
                <a16:creationId xmlns:a16="http://schemas.microsoft.com/office/drawing/2014/main" id="{57C9CEA5-5627-0CB6-AACC-33D8FDBB4705}"/>
              </a:ext>
            </a:extLst>
          </p:cNvPr>
          <p:cNvSpPr>
            <a:spLocks noGrp="1"/>
          </p:cNvSpPr>
          <p:nvPr>
            <p:ph type="title"/>
          </p:nvPr>
        </p:nvSpPr>
        <p:spPr>
          <a:xfrm>
            <a:off x="1447800" y="1181898"/>
            <a:ext cx="8915400" cy="584201"/>
          </a:xfrm>
        </p:spPr>
        <p:txBody>
          <a:bodyPr/>
          <a:lstStyle/>
          <a:p>
            <a:pPr algn="ctr"/>
            <a:r>
              <a:rPr lang="de-DE" sz="4400" dirty="0">
                <a:solidFill>
                  <a:schemeClr val="tx1"/>
                </a:solidFill>
                <a:latin typeface="Arial" panose="020B0604020202020204" pitchFamily="34" charset="0"/>
                <a:cs typeface="Arial" panose="020B0604020202020204" pitchFamily="34" charset="0"/>
              </a:rPr>
              <a:t>Danke für Ihre Aufmerksamkeit </a:t>
            </a:r>
          </a:p>
        </p:txBody>
      </p:sp>
      <p:sp>
        <p:nvSpPr>
          <p:cNvPr id="5" name="Foliennummernplatzhalter 4">
            <a:extLst>
              <a:ext uri="{FF2B5EF4-FFF2-40B4-BE49-F238E27FC236}">
                <a16:creationId xmlns:a16="http://schemas.microsoft.com/office/drawing/2014/main" id="{40147F8D-5243-673F-C9B3-E504E6C6C6D8}"/>
              </a:ext>
            </a:extLst>
          </p:cNvPr>
          <p:cNvSpPr>
            <a:spLocks noGrp="1"/>
          </p:cNvSpPr>
          <p:nvPr>
            <p:ph type="sldNum" sz="quarter" idx="4"/>
          </p:nvPr>
        </p:nvSpPr>
        <p:spPr/>
        <p:txBody>
          <a:bodyPr/>
          <a:lstStyle/>
          <a:p>
            <a:fld id="{389B9A95-A989-47C9-8173-1333E919B897}" type="slidenum">
              <a:rPr lang="de-DE" smtClean="0"/>
              <a:t>65</a:t>
            </a:fld>
            <a:endParaRPr lang="de-DE"/>
          </a:p>
        </p:txBody>
      </p:sp>
      <p:cxnSp>
        <p:nvCxnSpPr>
          <p:cNvPr id="6" name="Gerader Verbinder 5">
            <a:extLst>
              <a:ext uri="{FF2B5EF4-FFF2-40B4-BE49-F238E27FC236}">
                <a16:creationId xmlns:a16="http://schemas.microsoft.com/office/drawing/2014/main" id="{D4FD08D1-34A1-A233-B655-2BEC1936B798}"/>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EEBCD6BE-73DD-000A-4F28-74BEDC0BC76C}"/>
              </a:ext>
            </a:extLst>
          </p:cNvPr>
          <p:cNvPicPr>
            <a:picLocks noChangeAspect="1"/>
          </p:cNvPicPr>
          <p:nvPr/>
        </p:nvPicPr>
        <p:blipFill>
          <a:blip r:embed="rId6"/>
          <a:stretch>
            <a:fillRect/>
          </a:stretch>
        </p:blipFill>
        <p:spPr>
          <a:xfrm>
            <a:off x="4718627" y="1977337"/>
            <a:ext cx="7124143" cy="3740175"/>
          </a:xfrm>
          <a:prstGeom prst="rect">
            <a:avLst/>
          </a:prstGeom>
        </p:spPr>
      </p:pic>
    </p:spTree>
    <p:extLst>
      <p:ext uri="{BB962C8B-B14F-4D97-AF65-F5344CB8AC3E}">
        <p14:creationId xmlns:p14="http://schemas.microsoft.com/office/powerpoint/2010/main" val="3850834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02D16-0074-E969-3C76-A1617780A501}"/>
              </a:ext>
            </a:extLst>
          </p:cNvPr>
          <p:cNvSpPr>
            <a:spLocks noGrp="1"/>
          </p:cNvSpPr>
          <p:nvPr>
            <p:ph type="title"/>
          </p:nvPr>
        </p:nvSpPr>
        <p:spPr>
          <a:xfrm>
            <a:off x="838200" y="0"/>
            <a:ext cx="10515600" cy="1325563"/>
          </a:xfrm>
        </p:spPr>
        <p:txBody>
          <a:bodyPr/>
          <a:lstStyle/>
          <a:p>
            <a:r>
              <a:rPr lang="de-DE" dirty="0">
                <a:latin typeface="Arial" panose="020B0604020202020204" pitchFamily="34" charset="0"/>
                <a:cs typeface="Arial" panose="020B0604020202020204" pitchFamily="34" charset="0"/>
              </a:rPr>
              <a:t>Literatur</a:t>
            </a:r>
          </a:p>
        </p:txBody>
      </p:sp>
      <p:sp>
        <p:nvSpPr>
          <p:cNvPr id="3" name="Inhaltsplatzhalter 2">
            <a:extLst>
              <a:ext uri="{FF2B5EF4-FFF2-40B4-BE49-F238E27FC236}">
                <a16:creationId xmlns:a16="http://schemas.microsoft.com/office/drawing/2014/main" id="{DF819EB8-51D3-787A-20FE-9B8863AC40EE}"/>
              </a:ext>
            </a:extLst>
          </p:cNvPr>
          <p:cNvSpPr>
            <a:spLocks noGrp="1"/>
          </p:cNvSpPr>
          <p:nvPr>
            <p:ph idx="1"/>
          </p:nvPr>
        </p:nvSpPr>
        <p:spPr>
          <a:xfrm>
            <a:off x="838200" y="1325563"/>
            <a:ext cx="10515600" cy="4351339"/>
          </a:xfrm>
        </p:spPr>
        <p:txBody>
          <a:bodyPr>
            <a:normAutofit fontScale="92500" lnSpcReduction="10000"/>
          </a:bodyPr>
          <a:lstStyle/>
          <a:p>
            <a:pPr marL="0" indent="0">
              <a:buNone/>
            </a:pPr>
            <a:r>
              <a:rPr lang="de-DE" sz="1801" dirty="0">
                <a:latin typeface="Calibri" panose="020F0502020204030204" pitchFamily="34" charset="0"/>
                <a:ea typeface="Calibri" panose="020F0502020204030204" pitchFamily="34" charset="0"/>
                <a:cs typeface="Times New Roman" panose="02020603050405020304" pitchFamily="18" charset="0"/>
              </a:rPr>
              <a:t>[1]Die psychische Gesundheit unserer Kinder und Jugendlichen und deren Behandlungsmöglichkeiten im Drei-Länder-Vergleich (Ö, D, CH) unter Berücksichtigung der Veränderungen durch die COVID-19-Pandemie </a:t>
            </a:r>
          </a:p>
          <a:p>
            <a:pPr marL="0" indent="0">
              <a:buNone/>
            </a:pPr>
            <a:r>
              <a:rPr lang="en-US" sz="1800" dirty="0">
                <a:latin typeface="Calibri" panose="020F0502020204030204" pitchFamily="34" charset="0"/>
                <a:cs typeface="Times New Roman" panose="02020603050405020304" pitchFamily="18" charset="0"/>
              </a:rPr>
              <a:t>[2] </a:t>
            </a:r>
            <a:r>
              <a:rPr lang="en-US" sz="1800" dirty="0" err="1">
                <a:latin typeface="Calibri" panose="020F0502020204030204" pitchFamily="34" charset="0"/>
                <a:cs typeface="Times New Roman" panose="02020603050405020304" pitchFamily="18" charset="0"/>
              </a:rPr>
              <a:t>Belfer</a:t>
            </a:r>
            <a:r>
              <a:rPr lang="en-US" sz="1800" dirty="0">
                <a:latin typeface="Calibri" panose="020F0502020204030204" pitchFamily="34" charset="0"/>
                <a:cs typeface="Times New Roman" panose="02020603050405020304" pitchFamily="18" charset="0"/>
              </a:rPr>
              <a:t> ML. Child and adolescent mental disorders: the magnitude of the problem across the globe. J Child Psychol Psychiatry. 2008 Mar;49(3):226-36. </a:t>
            </a:r>
            <a:r>
              <a:rPr lang="en-US" sz="1800" dirty="0" err="1">
                <a:latin typeface="Calibri" panose="020F0502020204030204" pitchFamily="34" charset="0"/>
                <a:cs typeface="Times New Roman" panose="02020603050405020304" pitchFamily="18" charset="0"/>
              </a:rPr>
              <a:t>doi</a:t>
            </a:r>
            <a:r>
              <a:rPr lang="en-US" sz="1800" dirty="0">
                <a:latin typeface="Calibri" panose="020F0502020204030204" pitchFamily="34" charset="0"/>
                <a:cs typeface="Times New Roman" panose="02020603050405020304" pitchFamily="18" charset="0"/>
              </a:rPr>
              <a:t>: 10.1111/j.1469-7610.2007.01855.x. </a:t>
            </a:r>
            <a:r>
              <a:rPr lang="en-US" sz="1800" dirty="0" err="1">
                <a:latin typeface="Calibri" panose="020F0502020204030204" pitchFamily="34" charset="0"/>
                <a:cs typeface="Times New Roman" panose="02020603050405020304" pitchFamily="18" charset="0"/>
              </a:rPr>
              <a:t>Epub</a:t>
            </a:r>
            <a:r>
              <a:rPr lang="en-US" sz="1800" dirty="0">
                <a:latin typeface="Calibri" panose="020F0502020204030204" pitchFamily="34" charset="0"/>
                <a:cs typeface="Times New Roman" panose="02020603050405020304" pitchFamily="18" charset="0"/>
              </a:rPr>
              <a:t> 2008 Jan 21. PMID: 18221350.</a:t>
            </a:r>
            <a:r>
              <a:rPr lang="de-DE" sz="1800" dirty="0">
                <a:latin typeface="Calibri" panose="020F0502020204030204" pitchFamily="34" charset="0"/>
                <a:cs typeface="Times New Roman" panose="02020603050405020304" pitchFamily="18" charset="0"/>
              </a:rPr>
              <a:t> </a:t>
            </a:r>
          </a:p>
          <a:p>
            <a:pPr marL="0" indent="0">
              <a:buNone/>
            </a:pPr>
            <a:r>
              <a:rPr lang="de-DE" sz="1801" dirty="0">
                <a:solidFill>
                  <a:srgbClr val="333333"/>
                </a:solidFill>
                <a:latin typeface="Segoe UI" panose="020B0502040204020203" pitchFamily="34" charset="0"/>
                <a:ea typeface="Calibri" panose="020F0502020204030204" pitchFamily="34" charset="0"/>
                <a:cs typeface="Times New Roman" panose="02020603050405020304" pitchFamily="18" charset="0"/>
              </a:rPr>
              <a:t>[3]Fuchs, M., </a:t>
            </a:r>
            <a:r>
              <a:rPr lang="de-DE" sz="1801" dirty="0" err="1">
                <a:solidFill>
                  <a:srgbClr val="333333"/>
                </a:solidFill>
                <a:latin typeface="Segoe UI" panose="020B0502040204020203" pitchFamily="34" charset="0"/>
                <a:ea typeface="Calibri" panose="020F0502020204030204" pitchFamily="34" charset="0"/>
                <a:cs typeface="Times New Roman" panose="02020603050405020304" pitchFamily="18" charset="0"/>
              </a:rPr>
              <a:t>Karwautz</a:t>
            </a:r>
            <a:r>
              <a:rPr lang="de-DE" sz="1801" dirty="0">
                <a:solidFill>
                  <a:srgbClr val="333333"/>
                </a:solidFill>
                <a:latin typeface="Segoe UI" panose="020B0502040204020203" pitchFamily="34" charset="0"/>
                <a:ea typeface="Calibri" panose="020F0502020204030204" pitchFamily="34" charset="0"/>
                <a:cs typeface="Times New Roman" panose="02020603050405020304" pitchFamily="18" charset="0"/>
              </a:rPr>
              <a:t>, A. Epidemiologie psychischer Störungen bei Kindern und Jugendlichen. </a:t>
            </a:r>
            <a:r>
              <a:rPr lang="de-DE" sz="1801" i="1" dirty="0" err="1">
                <a:latin typeface="Calibri" panose="020F0502020204030204" pitchFamily="34" charset="0"/>
                <a:ea typeface="Calibri" panose="020F0502020204030204" pitchFamily="34" charset="0"/>
                <a:cs typeface="Times New Roman" panose="02020603050405020304" pitchFamily="18" charset="0"/>
              </a:rPr>
              <a:t>Neuropsychiatr</a:t>
            </a:r>
            <a:r>
              <a:rPr lang="de-DE" sz="1801" dirty="0">
                <a:latin typeface="Calibri" panose="020F0502020204030204" pitchFamily="34" charset="0"/>
                <a:ea typeface="Calibri" panose="020F0502020204030204" pitchFamily="34" charset="0"/>
                <a:cs typeface="Times New Roman" panose="02020603050405020304" pitchFamily="18" charset="0"/>
              </a:rPr>
              <a:t> 31, 96–102 (2017). </a:t>
            </a:r>
            <a:r>
              <a:rPr lang="de-DE" sz="1801" u="sng"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https://doi.org/10.1007/s40211-017-0238-x</a:t>
            </a:r>
            <a:endParaRPr lang="de-DE" sz="180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1" dirty="0">
                <a:latin typeface="Calibri" panose="020F0502020204030204" pitchFamily="34" charset="0"/>
                <a:ea typeface="Calibri" panose="020F0502020204030204" pitchFamily="34" charset="0"/>
                <a:cs typeface="Times New Roman" panose="02020603050405020304" pitchFamily="18" charset="0"/>
              </a:rPr>
              <a:t>[4] </a:t>
            </a:r>
            <a:r>
              <a:rPr lang="en-GB" sz="1801" dirty="0" err="1">
                <a:latin typeface="Calibri" panose="020F0502020204030204" pitchFamily="34" charset="0"/>
                <a:ea typeface="Calibri" panose="020F0502020204030204" pitchFamily="34" charset="0"/>
                <a:cs typeface="Times New Roman" panose="02020603050405020304" pitchFamily="18" charset="0"/>
              </a:rPr>
              <a:t>Herpertz-Dahlmann</a:t>
            </a:r>
            <a:r>
              <a:rPr lang="en-GB" sz="1801" dirty="0">
                <a:latin typeface="Calibri" panose="020F0502020204030204" pitchFamily="34" charset="0"/>
                <a:ea typeface="Calibri" panose="020F0502020204030204" pitchFamily="34" charset="0"/>
                <a:cs typeface="Times New Roman" panose="02020603050405020304" pitchFamily="18" charset="0"/>
              </a:rPr>
              <a:t> B, van Elburg A, Castro-</a:t>
            </a:r>
            <a:r>
              <a:rPr lang="en-GB" sz="1801" dirty="0" err="1">
                <a:latin typeface="Calibri" panose="020F0502020204030204" pitchFamily="34" charset="0"/>
                <a:ea typeface="Calibri" panose="020F0502020204030204" pitchFamily="34" charset="0"/>
                <a:cs typeface="Times New Roman" panose="02020603050405020304" pitchFamily="18" charset="0"/>
              </a:rPr>
              <a:t>Fornieles</a:t>
            </a:r>
            <a:r>
              <a:rPr lang="en-GB" sz="1801" dirty="0">
                <a:latin typeface="Calibri" panose="020F0502020204030204" pitchFamily="34" charset="0"/>
                <a:ea typeface="Calibri" panose="020F0502020204030204" pitchFamily="34" charset="0"/>
                <a:cs typeface="Times New Roman" panose="02020603050405020304" pitchFamily="18" charset="0"/>
              </a:rPr>
              <a:t> J, Schmidt U. ESCAP expert paper: new developments in the diagnosis and treatment of adolescent anorexia nervosa – a European perspective. </a:t>
            </a:r>
            <a:r>
              <a:rPr lang="en-GB" sz="1801" dirty="0" err="1">
                <a:latin typeface="Calibri" panose="020F0502020204030204" pitchFamily="34" charset="0"/>
                <a:ea typeface="Calibri" panose="020F0502020204030204" pitchFamily="34" charset="0"/>
                <a:cs typeface="Times New Roman" panose="02020603050405020304" pitchFamily="18" charset="0"/>
              </a:rPr>
              <a:t>Eur</a:t>
            </a:r>
            <a:r>
              <a:rPr lang="en-GB" sz="1801" dirty="0">
                <a:latin typeface="Calibri" panose="020F0502020204030204" pitchFamily="34" charset="0"/>
                <a:ea typeface="Calibri" panose="020F0502020204030204" pitchFamily="34" charset="0"/>
                <a:cs typeface="Times New Roman" panose="02020603050405020304" pitchFamily="18" charset="0"/>
              </a:rPr>
              <a:t> Child </a:t>
            </a:r>
            <a:r>
              <a:rPr lang="en-GB" sz="1801" dirty="0" err="1">
                <a:latin typeface="Calibri" panose="020F0502020204030204" pitchFamily="34" charset="0"/>
                <a:ea typeface="Calibri" panose="020F0502020204030204" pitchFamily="34" charset="0"/>
                <a:cs typeface="Times New Roman" panose="02020603050405020304" pitchFamily="18" charset="0"/>
              </a:rPr>
              <a:t>Adolesc</a:t>
            </a:r>
            <a:r>
              <a:rPr lang="en-GB" sz="1801" dirty="0">
                <a:latin typeface="Calibri" panose="020F0502020204030204" pitchFamily="34" charset="0"/>
                <a:ea typeface="Calibri" panose="020F0502020204030204" pitchFamily="34" charset="0"/>
                <a:cs typeface="Times New Roman" panose="02020603050405020304" pitchFamily="18" charset="0"/>
              </a:rPr>
              <a:t> Psychiatry. 2015;24(10):1153–67.</a:t>
            </a:r>
          </a:p>
          <a:p>
            <a:pPr marL="0" indent="0">
              <a:buNone/>
            </a:pPr>
            <a:r>
              <a:rPr lang="en-GB" sz="1801" dirty="0">
                <a:latin typeface="Calibri" panose="020F0502020204030204" pitchFamily="34" charset="0"/>
                <a:ea typeface="Calibri" panose="020F0502020204030204" pitchFamily="34" charset="0"/>
                <a:cs typeface="Times New Roman" panose="02020603050405020304" pitchFamily="18" charset="0"/>
              </a:rPr>
              <a:t>[5]</a:t>
            </a:r>
            <a:r>
              <a:rPr lang="de-DE" sz="1801" dirty="0">
                <a:latin typeface="Calibri" panose="020F0502020204030204" pitchFamily="34" charset="0"/>
                <a:ea typeface="Calibri" panose="020F0502020204030204" pitchFamily="34" charset="0"/>
                <a:cs typeface="Times New Roman" panose="02020603050405020304" pitchFamily="18" charset="0"/>
              </a:rPr>
              <a:t> </a:t>
            </a:r>
            <a:r>
              <a:rPr lang="de-DE" sz="1801" dirty="0" err="1">
                <a:latin typeface="Calibri" panose="020F0502020204030204" pitchFamily="34" charset="0"/>
                <a:ea typeface="Calibri" panose="020F0502020204030204" pitchFamily="34" charset="0"/>
                <a:cs typeface="Times New Roman" panose="02020603050405020304" pitchFamily="18" charset="0"/>
              </a:rPr>
              <a:t>FuchsM,HausmannA.BipolareErkrankungenbeiKindern</a:t>
            </a:r>
            <a:r>
              <a:rPr lang="de-DE" sz="1801" dirty="0">
                <a:latin typeface="Calibri" panose="020F0502020204030204" pitchFamily="34" charset="0"/>
                <a:ea typeface="Calibri" panose="020F0502020204030204" pitchFamily="34" charset="0"/>
                <a:cs typeface="Times New Roman" panose="02020603050405020304" pitchFamily="18" charset="0"/>
              </a:rPr>
              <a:t> und Jugendlichen: überschätzt oder unterdiagnostiziert? </a:t>
            </a:r>
            <a:r>
              <a:rPr lang="en-GB" sz="1801" dirty="0" err="1">
                <a:latin typeface="Calibri" panose="020F0502020204030204" pitchFamily="34" charset="0"/>
                <a:ea typeface="Calibri" panose="020F0502020204030204" pitchFamily="34" charset="0"/>
                <a:cs typeface="Times New Roman" panose="02020603050405020304" pitchFamily="18" charset="0"/>
              </a:rPr>
              <a:t>SpectrPsychiatr</a:t>
            </a:r>
            <a:r>
              <a:rPr lang="en-GB" sz="1801" dirty="0">
                <a:latin typeface="Calibri" panose="020F0502020204030204" pitchFamily="34" charset="0"/>
                <a:ea typeface="Calibri" panose="020F0502020204030204" pitchFamily="34" charset="0"/>
                <a:cs typeface="Times New Roman" panose="02020603050405020304" pitchFamily="18" charset="0"/>
              </a:rPr>
              <a:t>. 2012;01/2012:66–69.</a:t>
            </a:r>
          </a:p>
          <a:p>
            <a:pPr marL="0" indent="0">
              <a:buNone/>
            </a:pPr>
            <a:r>
              <a:rPr lang="en-GB" sz="1801" dirty="0">
                <a:latin typeface="Calibri" panose="020F0502020204030204" pitchFamily="34" charset="0"/>
                <a:ea typeface="Calibri" panose="020F0502020204030204" pitchFamily="34" charset="0"/>
                <a:cs typeface="Times New Roman" panose="02020603050405020304" pitchFamily="18" charset="0"/>
              </a:rPr>
              <a:t>[6] Graf WD, Miller G, Epstein LG, </a:t>
            </a:r>
            <a:r>
              <a:rPr lang="en-GB" sz="1801" dirty="0" err="1">
                <a:latin typeface="Calibri" panose="020F0502020204030204" pitchFamily="34" charset="0"/>
                <a:ea typeface="Calibri" panose="020F0502020204030204" pitchFamily="34" charset="0"/>
                <a:cs typeface="Times New Roman" panose="02020603050405020304" pitchFamily="18" charset="0"/>
              </a:rPr>
              <a:t>Rapin</a:t>
            </a:r>
            <a:r>
              <a:rPr lang="en-GB" sz="1801" dirty="0">
                <a:latin typeface="Calibri" panose="020F0502020204030204" pitchFamily="34" charset="0"/>
                <a:ea typeface="Calibri" panose="020F0502020204030204" pitchFamily="34" charset="0"/>
                <a:cs typeface="Times New Roman" panose="02020603050405020304" pitchFamily="18" charset="0"/>
              </a:rPr>
              <a:t> I. The autism „epidemic“: Ethical, legal, and social issues in a developmental </a:t>
            </a:r>
            <a:r>
              <a:rPr lang="en-GB" sz="1801" dirty="0" err="1">
                <a:latin typeface="Calibri" panose="020F0502020204030204" pitchFamily="34" charset="0"/>
                <a:ea typeface="Calibri" panose="020F0502020204030204" pitchFamily="34" charset="0"/>
                <a:cs typeface="Times New Roman" panose="02020603050405020304" pitchFamily="18" charset="0"/>
              </a:rPr>
              <a:t>spectrumdisorder.Neurology</a:t>
            </a:r>
            <a:r>
              <a:rPr lang="en-GB" sz="1801" dirty="0">
                <a:latin typeface="Calibri" panose="020F0502020204030204" pitchFamily="34" charset="0"/>
                <a:ea typeface="Calibri" panose="020F0502020204030204" pitchFamily="34" charset="0"/>
                <a:cs typeface="Times New Roman" panose="02020603050405020304" pitchFamily="18" charset="0"/>
              </a:rPr>
              <a:t>. 2017;88(14):1371–80.</a:t>
            </a:r>
          </a:p>
          <a:p>
            <a:pPr marL="0" indent="0">
              <a:buNone/>
            </a:pPr>
            <a:r>
              <a:rPr lang="de-DE" sz="1801" dirty="0">
                <a:latin typeface="Calibri" panose="020F0502020204030204" pitchFamily="34" charset="0"/>
                <a:ea typeface="Calibri" panose="020F0502020204030204" pitchFamily="34" charset="0"/>
                <a:cs typeface="Times New Roman" panose="02020603050405020304" pitchFamily="18" charset="0"/>
              </a:rPr>
              <a:t>[7] Wagner G, Zeiler M, Waldherr K, Philipp J, Truttmann S, Dür W, </a:t>
            </a:r>
            <a:r>
              <a:rPr lang="de-DE" sz="1801" dirty="0" err="1">
                <a:latin typeface="Calibri" panose="020F0502020204030204" pitchFamily="34" charset="0"/>
                <a:ea typeface="Calibri" panose="020F0502020204030204" pitchFamily="34" charset="0"/>
                <a:cs typeface="Times New Roman" panose="02020603050405020304" pitchFamily="18" charset="0"/>
              </a:rPr>
              <a:t>Treasure</a:t>
            </a:r>
            <a:r>
              <a:rPr lang="de-DE" sz="1801" dirty="0">
                <a:latin typeface="Calibri" panose="020F0502020204030204" pitchFamily="34" charset="0"/>
                <a:ea typeface="Calibri" panose="020F0502020204030204" pitchFamily="34" charset="0"/>
                <a:cs typeface="Times New Roman" panose="02020603050405020304" pitchFamily="18" charset="0"/>
              </a:rPr>
              <a:t> JL, </a:t>
            </a:r>
            <a:r>
              <a:rPr lang="de-DE" sz="1801" dirty="0" err="1">
                <a:latin typeface="Calibri" panose="020F0502020204030204" pitchFamily="34" charset="0"/>
                <a:ea typeface="Calibri" panose="020F0502020204030204" pitchFamily="34" charset="0"/>
                <a:cs typeface="Times New Roman" panose="02020603050405020304" pitchFamily="18" charset="0"/>
              </a:rPr>
              <a:t>Karwautz</a:t>
            </a:r>
            <a:r>
              <a:rPr lang="de-DE" sz="1801" dirty="0">
                <a:latin typeface="Calibri" panose="020F0502020204030204" pitchFamily="34" charset="0"/>
                <a:ea typeface="Calibri" panose="020F0502020204030204" pitchFamily="34" charset="0"/>
                <a:cs typeface="Times New Roman" panose="02020603050405020304" pitchFamily="18" charset="0"/>
              </a:rPr>
              <a:t> AFK. </a:t>
            </a:r>
            <a:r>
              <a:rPr lang="en-GB" sz="1801" dirty="0">
                <a:latin typeface="Calibri" panose="020F0502020204030204" pitchFamily="34" charset="0"/>
                <a:ea typeface="Calibri" panose="020F0502020204030204" pitchFamily="34" charset="0"/>
                <a:cs typeface="Times New Roman" panose="02020603050405020304" pitchFamily="18" charset="0"/>
              </a:rPr>
              <a:t>Mental health problems in Austrian adolescents: a nationwide, two stage epidemiological study applying DSM-5 criteria. </a:t>
            </a:r>
            <a:r>
              <a:rPr lang="en-GB" sz="1801" dirty="0" err="1">
                <a:latin typeface="Calibri" panose="020F0502020204030204" pitchFamily="34" charset="0"/>
                <a:ea typeface="Calibri" panose="020F0502020204030204" pitchFamily="34" charset="0"/>
                <a:cs typeface="Times New Roman" panose="02020603050405020304" pitchFamily="18" charset="0"/>
              </a:rPr>
              <a:t>Eur</a:t>
            </a:r>
            <a:r>
              <a:rPr lang="en-GB" sz="1801" dirty="0">
                <a:latin typeface="Calibri" panose="020F0502020204030204" pitchFamily="34" charset="0"/>
                <a:ea typeface="Calibri" panose="020F0502020204030204" pitchFamily="34" charset="0"/>
                <a:cs typeface="Times New Roman" panose="02020603050405020304" pitchFamily="18" charset="0"/>
              </a:rPr>
              <a:t> Child </a:t>
            </a:r>
            <a:r>
              <a:rPr lang="en-GB" sz="1801" dirty="0" err="1">
                <a:latin typeface="Calibri" panose="020F0502020204030204" pitchFamily="34" charset="0"/>
                <a:ea typeface="Calibri" panose="020F0502020204030204" pitchFamily="34" charset="0"/>
                <a:cs typeface="Times New Roman" panose="02020603050405020304" pitchFamily="18" charset="0"/>
              </a:rPr>
              <a:t>Adolesc</a:t>
            </a:r>
            <a:r>
              <a:rPr lang="en-GB" sz="1801" dirty="0">
                <a:latin typeface="Calibri" panose="020F0502020204030204" pitchFamily="34" charset="0"/>
                <a:ea typeface="Calibri" panose="020F0502020204030204" pitchFamily="34" charset="0"/>
                <a:cs typeface="Times New Roman" panose="02020603050405020304" pitchFamily="18" charset="0"/>
              </a:rPr>
              <a:t> Psychiatry. 2017;24doi:10.1007/s00787-017-0999-6.</a:t>
            </a:r>
            <a:endParaRPr lang="de-DE" sz="1801" dirty="0">
              <a:latin typeface="Calibri" panose="020F0502020204030204" pitchFamily="34" charset="0"/>
              <a:ea typeface="Calibri" panose="020F0502020204030204" pitchFamily="34" charset="0"/>
              <a:cs typeface="Times New Roman" panose="02020603050405020304" pitchFamily="18" charset="0"/>
            </a:endParaRPr>
          </a:p>
          <a:p>
            <a:endParaRPr lang="de-DE" sz="1801" dirty="0">
              <a:latin typeface="Calibri" panose="020F0502020204030204" pitchFamily="34" charset="0"/>
              <a:ea typeface="Calibri" panose="020F0502020204030204" pitchFamily="34" charset="0"/>
              <a:cs typeface="Times New Roman" panose="02020603050405020304" pitchFamily="18" charset="0"/>
            </a:endParaRPr>
          </a:p>
          <a:p>
            <a:endParaRPr lang="de-DE" sz="1801" dirty="0">
              <a:latin typeface="Calibri" panose="020F0502020204030204" pitchFamily="34" charset="0"/>
              <a:ea typeface="Calibri" panose="020F0502020204030204" pitchFamily="34" charset="0"/>
              <a:cs typeface="Times New Roman" panose="02020603050405020304" pitchFamily="18" charset="0"/>
            </a:endParaRPr>
          </a:p>
          <a:p>
            <a:endParaRPr lang="de-DE" sz="1801" dirty="0">
              <a:latin typeface="Calibri" panose="020F0502020204030204" pitchFamily="34" charset="0"/>
              <a:ea typeface="Calibri" panose="020F0502020204030204" pitchFamily="34" charset="0"/>
              <a:cs typeface="Times New Roman" panose="02020603050405020304" pitchFamily="18" charset="0"/>
            </a:endParaRPr>
          </a:p>
          <a:p>
            <a:endParaRPr lang="de-DE" sz="180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
        <p:nvSpPr>
          <p:cNvPr id="4" name="Fußzeilenplatzhalter 3">
            <a:extLst>
              <a:ext uri="{FF2B5EF4-FFF2-40B4-BE49-F238E27FC236}">
                <a16:creationId xmlns:a16="http://schemas.microsoft.com/office/drawing/2014/main" id="{252CCAFC-5D10-EEE2-6F23-808469525888}"/>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FD89AD0A-C637-E8F6-A04B-2173595A828D}"/>
              </a:ext>
            </a:extLst>
          </p:cNvPr>
          <p:cNvSpPr>
            <a:spLocks noGrp="1"/>
          </p:cNvSpPr>
          <p:nvPr>
            <p:ph type="sldNum" sz="quarter" idx="12"/>
          </p:nvPr>
        </p:nvSpPr>
        <p:spPr/>
        <p:txBody>
          <a:bodyPr/>
          <a:lstStyle/>
          <a:p>
            <a:fld id="{389B9A95-A989-47C9-8173-1333E919B897}" type="slidenum">
              <a:rPr lang="de-DE" smtClean="0"/>
              <a:t>66</a:t>
            </a:fld>
            <a:endParaRPr lang="de-DE"/>
          </a:p>
        </p:txBody>
      </p:sp>
      <p:cxnSp>
        <p:nvCxnSpPr>
          <p:cNvPr id="6" name="Gerader Verbinder 5">
            <a:extLst>
              <a:ext uri="{FF2B5EF4-FFF2-40B4-BE49-F238E27FC236}">
                <a16:creationId xmlns:a16="http://schemas.microsoft.com/office/drawing/2014/main" id="{2605DF0B-3121-24D7-D185-473FEF72D482}"/>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05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5BA1C79-041A-58B8-C67E-4384D6393AF1}"/>
              </a:ext>
            </a:extLst>
          </p:cNvPr>
          <p:cNvSpPr>
            <a:spLocks noGrp="1"/>
          </p:cNvSpPr>
          <p:nvPr>
            <p:ph idx="1"/>
          </p:nvPr>
        </p:nvSpPr>
        <p:spPr>
          <a:xfrm>
            <a:off x="838204" y="1253330"/>
            <a:ext cx="10515600" cy="4351339"/>
          </a:xfrm>
        </p:spPr>
        <p:txBody>
          <a:bodyPr>
            <a:normAutofit/>
          </a:bodyPr>
          <a:lstStyle/>
          <a:p>
            <a:pPr marL="0" indent="0">
              <a:lnSpc>
                <a:spcPct val="80000"/>
              </a:lnSpc>
              <a:buNone/>
            </a:pPr>
            <a:r>
              <a:rPr lang="en-GB" sz="1700" dirty="0">
                <a:latin typeface="Calibri" panose="020F0502020204030204" pitchFamily="34" charset="0"/>
                <a:cs typeface="Times New Roman" panose="02020603050405020304" pitchFamily="18" charset="0"/>
              </a:rPr>
              <a:t>[8] </a:t>
            </a:r>
            <a:r>
              <a:rPr lang="en-GB" sz="1700" dirty="0" err="1">
                <a:latin typeface="Calibri" panose="020F0502020204030204" pitchFamily="34" charset="0"/>
                <a:cs typeface="Times New Roman" panose="02020603050405020304" pitchFamily="18" charset="0"/>
              </a:rPr>
              <a:t>Polanczyk</a:t>
            </a:r>
            <a:r>
              <a:rPr lang="en-GB" sz="1700" dirty="0">
                <a:latin typeface="Calibri" panose="020F0502020204030204" pitchFamily="34" charset="0"/>
                <a:cs typeface="Times New Roman" panose="02020603050405020304" pitchFamily="18" charset="0"/>
              </a:rPr>
              <a:t> GV, </a:t>
            </a:r>
            <a:r>
              <a:rPr lang="en-GB" sz="1700" dirty="0" err="1">
                <a:latin typeface="Calibri" panose="020F0502020204030204" pitchFamily="34" charset="0"/>
                <a:cs typeface="Times New Roman" panose="02020603050405020304" pitchFamily="18" charset="0"/>
              </a:rPr>
              <a:t>Salum</a:t>
            </a:r>
            <a:r>
              <a:rPr lang="en-GB" sz="1700" dirty="0">
                <a:latin typeface="Calibri" panose="020F0502020204030204" pitchFamily="34" charset="0"/>
                <a:cs typeface="Times New Roman" panose="02020603050405020304" pitchFamily="18" charset="0"/>
              </a:rPr>
              <a:t> GA, </a:t>
            </a:r>
            <a:r>
              <a:rPr lang="en-GB" sz="1700" dirty="0" err="1">
                <a:latin typeface="Calibri" panose="020F0502020204030204" pitchFamily="34" charset="0"/>
                <a:cs typeface="Times New Roman" panose="02020603050405020304" pitchFamily="18" charset="0"/>
              </a:rPr>
              <a:t>Sugaya</a:t>
            </a:r>
            <a:r>
              <a:rPr lang="en-GB" sz="1700" dirty="0">
                <a:latin typeface="Calibri" panose="020F0502020204030204" pitchFamily="34" charset="0"/>
                <a:cs typeface="Times New Roman" panose="02020603050405020304" pitchFamily="18" charset="0"/>
              </a:rPr>
              <a:t> LS, </a:t>
            </a:r>
            <a:r>
              <a:rPr lang="en-GB" sz="1700" dirty="0" err="1">
                <a:latin typeface="Calibri" panose="020F0502020204030204" pitchFamily="34" charset="0"/>
                <a:cs typeface="Times New Roman" panose="02020603050405020304" pitchFamily="18" charset="0"/>
              </a:rPr>
              <a:t>Caye</a:t>
            </a:r>
            <a:r>
              <a:rPr lang="en-GB" sz="1700" dirty="0">
                <a:latin typeface="Calibri" panose="020F0502020204030204" pitchFamily="34" charset="0"/>
                <a:cs typeface="Times New Roman" panose="02020603050405020304" pitchFamily="18" charset="0"/>
              </a:rPr>
              <a:t> A, Rohde LA. Annual research review: a meta-analysis of the worldwide prevalence of </a:t>
            </a:r>
            <a:r>
              <a:rPr lang="en-GB" sz="1700" dirty="0" err="1">
                <a:latin typeface="Calibri" panose="020F0502020204030204" pitchFamily="34" charset="0"/>
                <a:cs typeface="Times New Roman" panose="02020603050405020304" pitchFamily="18" charset="0"/>
              </a:rPr>
              <a:t>mentald</a:t>
            </a:r>
            <a:r>
              <a:rPr lang="en-GB" sz="1700" dirty="0">
                <a:latin typeface="Calibri" panose="020F0502020204030204" pitchFamily="34" charset="0"/>
                <a:cs typeface="Times New Roman" panose="02020603050405020304" pitchFamily="18" charset="0"/>
              </a:rPr>
              <a:t> </a:t>
            </a:r>
            <a:r>
              <a:rPr lang="en-GB" sz="1700" dirty="0" err="1">
                <a:latin typeface="Calibri" panose="020F0502020204030204" pitchFamily="34" charset="0"/>
                <a:cs typeface="Times New Roman" panose="02020603050405020304" pitchFamily="18" charset="0"/>
              </a:rPr>
              <a:t>isorders</a:t>
            </a:r>
            <a:r>
              <a:rPr lang="en-GB" sz="1700" dirty="0">
                <a:latin typeface="Calibri" panose="020F0502020204030204" pitchFamily="34" charset="0"/>
                <a:cs typeface="Times New Roman" panose="02020603050405020304" pitchFamily="18" charset="0"/>
              </a:rPr>
              <a:t> in children and adolescents. </a:t>
            </a:r>
            <a:r>
              <a:rPr lang="en-GB" sz="1700" dirty="0" err="1">
                <a:latin typeface="Calibri" panose="020F0502020204030204" pitchFamily="34" charset="0"/>
                <a:cs typeface="Times New Roman" panose="02020603050405020304" pitchFamily="18" charset="0"/>
              </a:rPr>
              <a:t>JChildPsycholPsychiatry</a:t>
            </a:r>
            <a:r>
              <a:rPr lang="en-GB" sz="1700" dirty="0">
                <a:latin typeface="Calibri" panose="020F0502020204030204" pitchFamily="34" charset="0"/>
                <a:cs typeface="Times New Roman" panose="02020603050405020304" pitchFamily="18" charset="0"/>
              </a:rPr>
              <a:t>. 2015;56(3):345–65</a:t>
            </a:r>
          </a:p>
          <a:p>
            <a:pPr marL="0" indent="0">
              <a:lnSpc>
                <a:spcPct val="80000"/>
              </a:lnSpc>
              <a:buNone/>
            </a:pPr>
            <a:r>
              <a:rPr lang="en-GB" sz="1700" dirty="0">
                <a:latin typeface="Calibri" panose="020F0502020204030204" pitchFamily="34" charset="0"/>
                <a:cs typeface="Times New Roman" panose="02020603050405020304" pitchFamily="18" charset="0"/>
              </a:rPr>
              <a:t>[9] </a:t>
            </a:r>
            <a:r>
              <a:rPr lang="en-GB" sz="1700" dirty="0" err="1">
                <a:latin typeface="Calibri" panose="020F0502020204030204" pitchFamily="34" charset="0"/>
                <a:cs typeface="Times New Roman" panose="02020603050405020304" pitchFamily="18" charset="0"/>
              </a:rPr>
              <a:t>Barkmann</a:t>
            </a:r>
            <a:r>
              <a:rPr lang="en-GB" sz="1700" dirty="0">
                <a:latin typeface="Calibri" panose="020F0502020204030204" pitchFamily="34" charset="0"/>
                <a:cs typeface="Times New Roman" panose="02020603050405020304" pitchFamily="18" charset="0"/>
              </a:rPr>
              <a:t> C, Schulte-</a:t>
            </a:r>
            <a:r>
              <a:rPr lang="en-GB" sz="1700" dirty="0" err="1">
                <a:latin typeface="Calibri" panose="020F0502020204030204" pitchFamily="34" charset="0"/>
                <a:cs typeface="Times New Roman" panose="02020603050405020304" pitchFamily="18" charset="0"/>
              </a:rPr>
              <a:t>Markwort</a:t>
            </a:r>
            <a:r>
              <a:rPr lang="en-GB" sz="1700" dirty="0">
                <a:latin typeface="Calibri" panose="020F0502020204030204" pitchFamily="34" charset="0"/>
                <a:cs typeface="Times New Roman" panose="02020603050405020304" pitchFamily="18" charset="0"/>
              </a:rPr>
              <a:t> M. Prevalence of emotional and behavioural disorders in German children and adolescents: a meta-analysis. </a:t>
            </a:r>
            <a:r>
              <a:rPr lang="de-DE" sz="1700" dirty="0">
                <a:latin typeface="Calibri" panose="020F0502020204030204" pitchFamily="34" charset="0"/>
                <a:cs typeface="Times New Roman" panose="02020603050405020304" pitchFamily="18" charset="0"/>
              </a:rPr>
              <a:t>J </a:t>
            </a:r>
            <a:r>
              <a:rPr lang="de-DE" sz="1700" dirty="0" err="1">
                <a:latin typeface="Calibri" panose="020F0502020204030204" pitchFamily="34" charset="0"/>
                <a:cs typeface="Times New Roman" panose="02020603050405020304" pitchFamily="18" charset="0"/>
              </a:rPr>
              <a:t>Epidemiol</a:t>
            </a:r>
            <a:r>
              <a:rPr lang="de-DE" sz="1700" dirty="0">
                <a:latin typeface="Calibri" panose="020F0502020204030204" pitchFamily="34" charset="0"/>
                <a:cs typeface="Times New Roman" panose="02020603050405020304" pitchFamily="18" charset="0"/>
              </a:rPr>
              <a:t> Community Health. 2012;66(3):194–203.) </a:t>
            </a:r>
          </a:p>
          <a:p>
            <a:pPr marL="0" indent="0">
              <a:lnSpc>
                <a:spcPct val="80000"/>
              </a:lnSpc>
              <a:buNone/>
            </a:pPr>
            <a:r>
              <a:rPr lang="de-DE" sz="1700" dirty="0">
                <a:latin typeface="Calibri" panose="020F0502020204030204" pitchFamily="34" charset="0"/>
                <a:cs typeface="Times New Roman" panose="02020603050405020304" pitchFamily="18" charset="0"/>
              </a:rPr>
              <a:t>[10] Gabriela </a:t>
            </a:r>
            <a:r>
              <a:rPr lang="de-DE" sz="1700" dirty="0" err="1">
                <a:latin typeface="Calibri" panose="020F0502020204030204" pitchFamily="34" charset="0"/>
                <a:cs typeface="Times New Roman" panose="02020603050405020304" pitchFamily="18" charset="0"/>
              </a:rPr>
              <a:t>Pap</a:t>
            </a:r>
            <a:r>
              <a:rPr lang="de-DE" sz="1700" dirty="0">
                <a:latin typeface="Calibri" panose="020F0502020204030204" pitchFamily="34" charset="0"/>
                <a:cs typeface="Times New Roman" panose="02020603050405020304" pitchFamily="18" charset="0"/>
              </a:rPr>
              <a:t>, Brigitte Sindelar. Sigmund Freud </a:t>
            </a:r>
            <a:r>
              <a:rPr lang="de-DE" sz="1700" dirty="0" err="1">
                <a:latin typeface="Calibri" panose="020F0502020204030204" pitchFamily="34" charset="0"/>
                <a:cs typeface="Times New Roman" panose="02020603050405020304" pitchFamily="18" charset="0"/>
              </a:rPr>
              <a:t>PrivatuniversitÃ¤t</a:t>
            </a:r>
            <a:r>
              <a:rPr lang="de-DE" sz="1700" dirty="0">
                <a:latin typeface="Calibri" panose="020F0502020204030204" pitchFamily="34" charset="0"/>
                <a:cs typeface="Times New Roman" panose="02020603050405020304" pitchFamily="18" charset="0"/>
              </a:rPr>
              <a:t> Wien. Dank Covid anständig psychisch krank. DOI: </a:t>
            </a:r>
            <a:r>
              <a:rPr lang="de-DE" sz="17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https://doi.org/10.15136/2022.9.1.1-31 </a:t>
            </a:r>
            <a:endParaRPr lang="de-DE" sz="1700" dirty="0">
              <a:latin typeface="Calibri" panose="020F0502020204030204" pitchFamily="34" charset="0"/>
              <a:cs typeface="Times New Roman" panose="02020603050405020304" pitchFamily="18" charset="0"/>
            </a:endParaRPr>
          </a:p>
          <a:p>
            <a:pPr marL="0" indent="0">
              <a:lnSpc>
                <a:spcPct val="80000"/>
              </a:lnSpc>
              <a:buNone/>
            </a:pPr>
            <a:r>
              <a:rPr lang="de-DE" sz="1700" dirty="0">
                <a:latin typeface="Calibri" panose="020F0502020204030204" pitchFamily="34" charset="0"/>
                <a:cs typeface="Times New Roman" panose="02020603050405020304" pitchFamily="18" charset="0"/>
              </a:rPr>
              <a:t>[11]Kessler, R.C., </a:t>
            </a:r>
            <a:r>
              <a:rPr lang="de-DE" sz="1700" dirty="0" err="1">
                <a:latin typeface="Calibri" panose="020F0502020204030204" pitchFamily="34" charset="0"/>
                <a:cs typeface="Times New Roman" panose="02020603050405020304" pitchFamily="18" charset="0"/>
              </a:rPr>
              <a:t>Avenevoli</a:t>
            </a:r>
            <a:r>
              <a:rPr lang="de-DE" sz="1700" dirty="0">
                <a:latin typeface="Calibri" panose="020F0502020204030204" pitchFamily="34" charset="0"/>
                <a:cs typeface="Times New Roman" panose="02020603050405020304" pitchFamily="18" charset="0"/>
              </a:rPr>
              <a:t>, S., Costello, Greif Green, J., Gruber, M. J., McLaughlin, K. A., Petukhova, M., Sampson, N. A., </a:t>
            </a:r>
            <a:r>
              <a:rPr lang="de-DE" sz="1700" dirty="0" err="1">
                <a:latin typeface="Calibri" panose="020F0502020204030204" pitchFamily="34" charset="0"/>
                <a:cs typeface="Times New Roman" panose="02020603050405020304" pitchFamily="18" charset="0"/>
              </a:rPr>
              <a:t>Zaslavsky</a:t>
            </a:r>
            <a:r>
              <a:rPr lang="de-DE" sz="1700" dirty="0">
                <a:latin typeface="Calibri" panose="020F0502020204030204" pitchFamily="34" charset="0"/>
                <a:cs typeface="Times New Roman" panose="02020603050405020304" pitchFamily="18" charset="0"/>
              </a:rPr>
              <a:t>, A. M., &amp; Ries </a:t>
            </a:r>
            <a:r>
              <a:rPr lang="de-DE" sz="1700" dirty="0" err="1">
                <a:latin typeface="Calibri" panose="020F0502020204030204" pitchFamily="34" charset="0"/>
                <a:cs typeface="Times New Roman" panose="02020603050405020304" pitchFamily="18" charset="0"/>
              </a:rPr>
              <a:t>Merikangas</a:t>
            </a:r>
            <a:r>
              <a:rPr lang="de-DE" sz="1700" dirty="0">
                <a:latin typeface="Calibri" panose="020F0502020204030204" pitchFamily="34" charset="0"/>
                <a:cs typeface="Times New Roman" panose="02020603050405020304" pitchFamily="18" charset="0"/>
              </a:rPr>
              <a:t>, K. (2012). </a:t>
            </a:r>
            <a:r>
              <a:rPr lang="de-DE" sz="1700" dirty="0" err="1">
                <a:latin typeface="Calibri" panose="020F0502020204030204" pitchFamily="34" charset="0"/>
                <a:cs typeface="Times New Roman" panose="02020603050405020304" pitchFamily="18" charset="0"/>
              </a:rPr>
              <a:t>Severity</a:t>
            </a:r>
            <a:r>
              <a:rPr lang="de-DE" sz="1700" dirty="0">
                <a:latin typeface="Calibri" panose="020F0502020204030204" pitchFamily="34" charset="0"/>
                <a:cs typeface="Times New Roman" panose="02020603050405020304" pitchFamily="18" charset="0"/>
              </a:rPr>
              <a:t> </a:t>
            </a:r>
            <a:r>
              <a:rPr lang="de-DE" sz="1700" dirty="0" err="1">
                <a:latin typeface="Calibri" panose="020F0502020204030204" pitchFamily="34" charset="0"/>
                <a:cs typeface="Times New Roman" panose="02020603050405020304" pitchFamily="18" charset="0"/>
              </a:rPr>
              <a:t>of</a:t>
            </a:r>
            <a:r>
              <a:rPr lang="de-DE" sz="1700" dirty="0">
                <a:latin typeface="Calibri" panose="020F0502020204030204" pitchFamily="34" charset="0"/>
                <a:cs typeface="Times New Roman" panose="02020603050405020304" pitchFamily="18" charset="0"/>
              </a:rPr>
              <a:t> 12-month DSM-IV </a:t>
            </a:r>
            <a:r>
              <a:rPr lang="de-DE" sz="1700" dirty="0" err="1">
                <a:latin typeface="Calibri" panose="020F0502020204030204" pitchFamily="34" charset="0"/>
                <a:cs typeface="Times New Roman" panose="02020603050405020304" pitchFamily="18" charset="0"/>
              </a:rPr>
              <a:t>disorders</a:t>
            </a:r>
            <a:r>
              <a:rPr lang="de-DE" sz="1700" dirty="0">
                <a:latin typeface="Calibri" panose="020F0502020204030204" pitchFamily="34" charset="0"/>
                <a:cs typeface="Times New Roman" panose="02020603050405020304" pitchFamily="18" charset="0"/>
              </a:rPr>
              <a:t> in </a:t>
            </a:r>
            <a:r>
              <a:rPr lang="de-DE" sz="1700" dirty="0" err="1">
                <a:latin typeface="Calibri" panose="020F0502020204030204" pitchFamily="34" charset="0"/>
                <a:cs typeface="Times New Roman" panose="02020603050405020304" pitchFamily="18" charset="0"/>
              </a:rPr>
              <a:t>the</a:t>
            </a:r>
            <a:r>
              <a:rPr lang="de-DE" sz="1700" dirty="0">
                <a:latin typeface="Calibri" panose="020F0502020204030204" pitchFamily="34" charset="0"/>
                <a:cs typeface="Times New Roman" panose="02020603050405020304" pitchFamily="18" charset="0"/>
              </a:rPr>
              <a:t> National </a:t>
            </a:r>
            <a:r>
              <a:rPr lang="de-DE" sz="1700" dirty="0" err="1">
                <a:latin typeface="Calibri" panose="020F0502020204030204" pitchFamily="34" charset="0"/>
                <a:cs typeface="Times New Roman" panose="02020603050405020304" pitchFamily="18" charset="0"/>
              </a:rPr>
              <a:t>Comorbidity</a:t>
            </a:r>
            <a:r>
              <a:rPr lang="de-DE" sz="1700" dirty="0">
                <a:latin typeface="Calibri" panose="020F0502020204030204" pitchFamily="34" charset="0"/>
                <a:cs typeface="Times New Roman" panose="02020603050405020304" pitchFamily="18" charset="0"/>
              </a:rPr>
              <a:t> Survey Replication </a:t>
            </a:r>
            <a:r>
              <a:rPr lang="de-DE" sz="1700" dirty="0" err="1">
                <a:latin typeface="Calibri" panose="020F0502020204030204" pitchFamily="34" charset="0"/>
                <a:cs typeface="Times New Roman" panose="02020603050405020304" pitchFamily="18" charset="0"/>
              </a:rPr>
              <a:t>Adolescent</a:t>
            </a:r>
            <a:r>
              <a:rPr lang="de-DE" sz="1700" dirty="0">
                <a:latin typeface="Calibri" panose="020F0502020204030204" pitchFamily="34" charset="0"/>
                <a:cs typeface="Times New Roman" panose="02020603050405020304" pitchFamily="18" charset="0"/>
              </a:rPr>
              <a:t> Supplement. Archives </a:t>
            </a:r>
            <a:r>
              <a:rPr lang="de-DE" sz="1700" dirty="0" err="1">
                <a:latin typeface="Calibri" panose="020F0502020204030204" pitchFamily="34" charset="0"/>
                <a:cs typeface="Times New Roman" panose="02020603050405020304" pitchFamily="18" charset="0"/>
              </a:rPr>
              <a:t>of</a:t>
            </a:r>
            <a:r>
              <a:rPr lang="de-DE" sz="1700" dirty="0">
                <a:latin typeface="Calibri" panose="020F0502020204030204" pitchFamily="34" charset="0"/>
                <a:cs typeface="Times New Roman" panose="02020603050405020304" pitchFamily="18" charset="0"/>
              </a:rPr>
              <a:t> General </a:t>
            </a:r>
            <a:r>
              <a:rPr lang="de-DE" sz="1700" dirty="0" err="1">
                <a:latin typeface="Calibri" panose="020F0502020204030204" pitchFamily="34" charset="0"/>
                <a:cs typeface="Times New Roman" panose="02020603050405020304" pitchFamily="18" charset="0"/>
              </a:rPr>
              <a:t>Psychiatry</a:t>
            </a:r>
            <a:r>
              <a:rPr lang="de-DE" sz="1700" dirty="0">
                <a:latin typeface="Calibri" panose="020F0502020204030204" pitchFamily="34" charset="0"/>
                <a:cs typeface="Times New Roman" panose="02020603050405020304" pitchFamily="18" charset="0"/>
              </a:rPr>
              <a:t>, 69, 381–389</a:t>
            </a:r>
          </a:p>
          <a:p>
            <a:pPr marL="0" indent="0">
              <a:lnSpc>
                <a:spcPct val="80000"/>
              </a:lnSpc>
              <a:buNone/>
            </a:pPr>
            <a:r>
              <a:rPr lang="de-DE" sz="1700" dirty="0">
                <a:latin typeface="Calibri" panose="020F0502020204030204" pitchFamily="34" charset="0"/>
                <a:cs typeface="Times New Roman" panose="02020603050405020304" pitchFamily="18" charset="0"/>
              </a:rPr>
              <a:t>[12]</a:t>
            </a:r>
            <a:r>
              <a:rPr lang="de-DE" sz="1700" dirty="0" err="1">
                <a:latin typeface="Calibri" panose="020F0502020204030204" pitchFamily="34" charset="0"/>
                <a:cs typeface="Times New Roman" panose="02020603050405020304" pitchFamily="18" charset="0"/>
              </a:rPr>
              <a:t>Barkmann</a:t>
            </a:r>
            <a:r>
              <a:rPr lang="de-DE" sz="1700" dirty="0">
                <a:latin typeface="Calibri" panose="020F0502020204030204" pitchFamily="34" charset="0"/>
                <a:cs typeface="Times New Roman" panose="02020603050405020304" pitchFamily="18" charset="0"/>
              </a:rPr>
              <a:t>, C., &amp; Schulte-Markwort, M. (2004). Prävalenz psychischer Auffälligkeit bei Kindern und Jugendlichen in Deutschland-ein systematischer Literaturüberblick. Psychiatrische Praxis, 31, 278–287.</a:t>
            </a:r>
          </a:p>
          <a:p>
            <a:pPr marL="0" indent="0">
              <a:lnSpc>
                <a:spcPct val="80000"/>
              </a:lnSpc>
              <a:buNone/>
            </a:pPr>
            <a:r>
              <a:rPr lang="de-DE" sz="1700" dirty="0">
                <a:latin typeface="Calibri" panose="020F0502020204030204" pitchFamily="34" charset="0"/>
                <a:cs typeface="Times New Roman" panose="02020603050405020304" pitchFamily="18" charset="0"/>
              </a:rPr>
              <a:t>[13]Ravens-</a:t>
            </a:r>
            <a:r>
              <a:rPr lang="de-DE" sz="1700" dirty="0" err="1">
                <a:latin typeface="Calibri" panose="020F0502020204030204" pitchFamily="34" charset="0"/>
                <a:cs typeface="Times New Roman" panose="02020603050405020304" pitchFamily="18" charset="0"/>
              </a:rPr>
              <a:t>Sieberer</a:t>
            </a:r>
            <a:r>
              <a:rPr lang="de-DE" sz="1700" dirty="0">
                <a:latin typeface="Calibri" panose="020F0502020204030204" pitchFamily="34" charset="0"/>
                <a:cs typeface="Times New Roman" panose="02020603050405020304" pitchFamily="18" charset="0"/>
              </a:rPr>
              <a:t>, U., Kaman, A., Otto, C. et al. Seelische Gesundheit und psychische Belastungen von Kindern und Jugendlichen in der ersten Welle der COVID-19-Pandemie – Ergebnisse der COPSY-Studie. </a:t>
            </a:r>
            <a:r>
              <a:rPr lang="de-DE" sz="1700" dirty="0" err="1">
                <a:latin typeface="Calibri" panose="020F0502020204030204" pitchFamily="34" charset="0"/>
                <a:cs typeface="Times New Roman" panose="02020603050405020304" pitchFamily="18" charset="0"/>
              </a:rPr>
              <a:t>Bundesgesundheitsbl</a:t>
            </a:r>
            <a:r>
              <a:rPr lang="de-DE" sz="1700" dirty="0">
                <a:latin typeface="Calibri" panose="020F0502020204030204" pitchFamily="34" charset="0"/>
                <a:cs typeface="Times New Roman" panose="02020603050405020304" pitchFamily="18" charset="0"/>
              </a:rPr>
              <a:t> 64, 1512–1521 (2021). https://doi.org/10.1007/s00103-021-03291-3</a:t>
            </a:r>
          </a:p>
        </p:txBody>
      </p:sp>
      <p:sp>
        <p:nvSpPr>
          <p:cNvPr id="2" name="Fußzeilenplatzhalter 1">
            <a:extLst>
              <a:ext uri="{FF2B5EF4-FFF2-40B4-BE49-F238E27FC236}">
                <a16:creationId xmlns:a16="http://schemas.microsoft.com/office/drawing/2014/main" id="{5355786D-D94F-CE52-302B-5F358F95DDF3}"/>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839360AF-CCB7-94BC-D4E4-C5261559A13F}"/>
              </a:ext>
            </a:extLst>
          </p:cNvPr>
          <p:cNvSpPr>
            <a:spLocks noGrp="1"/>
          </p:cNvSpPr>
          <p:nvPr>
            <p:ph type="sldNum" sz="quarter" idx="12"/>
          </p:nvPr>
        </p:nvSpPr>
        <p:spPr/>
        <p:txBody>
          <a:bodyPr/>
          <a:lstStyle/>
          <a:p>
            <a:fld id="{389B9A95-A989-47C9-8173-1333E919B897}" type="slidenum">
              <a:rPr lang="de-DE" smtClean="0"/>
              <a:t>67</a:t>
            </a:fld>
            <a:endParaRPr lang="de-DE"/>
          </a:p>
        </p:txBody>
      </p:sp>
      <p:cxnSp>
        <p:nvCxnSpPr>
          <p:cNvPr id="6" name="Gerader Verbinder 5">
            <a:extLst>
              <a:ext uri="{FF2B5EF4-FFF2-40B4-BE49-F238E27FC236}">
                <a16:creationId xmlns:a16="http://schemas.microsoft.com/office/drawing/2014/main" id="{3272BA05-5BC7-3101-303B-0E64C895119F}"/>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67F5E2D0-4212-C346-51F1-9D27D29F7863}"/>
              </a:ext>
            </a:extLst>
          </p:cNvPr>
          <p:cNvSpPr>
            <a:spLocks noGrp="1"/>
          </p:cNvSpPr>
          <p:nvPr>
            <p:ph type="title"/>
          </p:nvPr>
        </p:nvSpPr>
        <p:spPr>
          <a:xfrm>
            <a:off x="838200" y="0"/>
            <a:ext cx="10515600" cy="1325563"/>
          </a:xfrm>
        </p:spPr>
        <p:txBody>
          <a:bodyPr/>
          <a:lstStyle/>
          <a:p>
            <a:r>
              <a:rPr lang="de-DE" dirty="0">
                <a:latin typeface="Arial" panose="020B0604020202020204" pitchFamily="34" charset="0"/>
                <a:cs typeface="Arial" panose="020B0604020202020204" pitchFamily="34" charset="0"/>
              </a:rPr>
              <a:t>Literatur</a:t>
            </a:r>
          </a:p>
        </p:txBody>
      </p:sp>
    </p:spTree>
    <p:extLst>
      <p:ext uri="{BB962C8B-B14F-4D97-AF65-F5344CB8AC3E}">
        <p14:creationId xmlns:p14="http://schemas.microsoft.com/office/powerpoint/2010/main" val="840243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876E8FD-C613-C10A-39E6-784B590E56DD}"/>
              </a:ext>
            </a:extLst>
          </p:cNvPr>
          <p:cNvSpPr>
            <a:spLocks noGrp="1"/>
          </p:cNvSpPr>
          <p:nvPr>
            <p:ph idx="1"/>
          </p:nvPr>
        </p:nvSpPr>
        <p:spPr>
          <a:xfrm>
            <a:off x="838200" y="1253331"/>
            <a:ext cx="10515600" cy="4351338"/>
          </a:xfrm>
        </p:spPr>
        <p:txBody>
          <a:bodyPr/>
          <a:lstStyle/>
          <a:p>
            <a:pPr marL="0" indent="0">
              <a:lnSpc>
                <a:spcPct val="80000"/>
              </a:lnSpc>
              <a:buNone/>
            </a:pPr>
            <a:r>
              <a:rPr lang="de-DE" sz="1700" dirty="0">
                <a:latin typeface="Calibri" panose="020F0502020204030204" pitchFamily="34" charset="0"/>
                <a:cs typeface="Times New Roman" panose="02020603050405020304" pitchFamily="18" charset="0"/>
              </a:rPr>
              <a:t>[14]Gabriela </a:t>
            </a:r>
            <a:r>
              <a:rPr lang="de-DE" sz="1700" dirty="0" err="1">
                <a:latin typeface="Calibri" panose="020F0502020204030204" pitchFamily="34" charset="0"/>
                <a:cs typeface="Times New Roman" panose="02020603050405020304" pitchFamily="18" charset="0"/>
              </a:rPr>
              <a:t>Pap</a:t>
            </a:r>
            <a:r>
              <a:rPr lang="de-DE" sz="1700" dirty="0">
                <a:latin typeface="Calibri" panose="020F0502020204030204" pitchFamily="34" charset="0"/>
                <a:cs typeface="Times New Roman" panose="02020603050405020304" pitchFamily="18" charset="0"/>
              </a:rPr>
              <a:t>, Brigitte Sindelar Zeitschrift für freie psychoanalytische Forschung und Individualpsychologie 2022-05-18; ISSN 2313-4267; </a:t>
            </a:r>
            <a:r>
              <a:rPr lang="de-DE" sz="17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Nr. 1 (2022): Schwerpunktthema Corona</a:t>
            </a:r>
            <a:endParaRPr lang="de-DE" sz="1700" dirty="0">
              <a:latin typeface="Calibri" panose="020F0502020204030204" pitchFamily="34" charset="0"/>
              <a:cs typeface="Times New Roman" panose="02020603050405020304" pitchFamily="18" charset="0"/>
            </a:endParaRPr>
          </a:p>
          <a:p>
            <a:pPr marL="0" indent="0">
              <a:lnSpc>
                <a:spcPct val="80000"/>
              </a:lnSpc>
              <a:buNone/>
            </a:pPr>
            <a:r>
              <a:rPr lang="de-DE" sz="1700" dirty="0">
                <a:latin typeface="Calibri" panose="020F0502020204030204" pitchFamily="34" charset="0"/>
                <a:cs typeface="Times New Roman" panose="02020603050405020304" pitchFamily="18" charset="0"/>
              </a:rPr>
              <a:t>[15]</a:t>
            </a:r>
            <a:r>
              <a:rPr lang="de-DE" sz="1700" dirty="0" err="1">
                <a:latin typeface="Calibri" panose="020F0502020204030204" pitchFamily="34" charset="0"/>
                <a:cs typeface="Times New Roman" panose="02020603050405020304" pitchFamily="18" charset="0"/>
              </a:rPr>
              <a:t>Janschewski</a:t>
            </a:r>
            <a:r>
              <a:rPr lang="de-DE" sz="1700" dirty="0">
                <a:latin typeface="Calibri" panose="020F0502020204030204" pitchFamily="34" charset="0"/>
                <a:cs typeface="Times New Roman" panose="02020603050405020304" pitchFamily="18" charset="0"/>
              </a:rPr>
              <a:t>, J., Käppler, C., &amp; Berens, P. (2022). Schulische Prädiktoren für psychische Auffälligkeiten bei Kindern und Jugendlichen anhand einer Befragung von Schülerinnen und Schülern an </a:t>
            </a:r>
            <a:r>
              <a:rPr lang="de-DE" sz="1700" dirty="0" err="1">
                <a:latin typeface="Calibri" panose="020F0502020204030204" pitchFamily="34" charset="0"/>
                <a:cs typeface="Times New Roman" panose="02020603050405020304" pitchFamily="18" charset="0"/>
              </a:rPr>
              <a:t>Klinik-und</a:t>
            </a:r>
            <a:r>
              <a:rPr lang="de-DE" sz="1700" dirty="0">
                <a:latin typeface="Calibri" panose="020F0502020204030204" pitchFamily="34" charset="0"/>
                <a:cs typeface="Times New Roman" panose="02020603050405020304" pitchFamily="18" charset="0"/>
              </a:rPr>
              <a:t> Regelschulen. Zeitschrift für Pädagogische Psychologie.</a:t>
            </a:r>
          </a:p>
        </p:txBody>
      </p:sp>
      <p:sp>
        <p:nvSpPr>
          <p:cNvPr id="2" name="Fußzeilenplatzhalter 1">
            <a:extLst>
              <a:ext uri="{FF2B5EF4-FFF2-40B4-BE49-F238E27FC236}">
                <a16:creationId xmlns:a16="http://schemas.microsoft.com/office/drawing/2014/main" id="{05A65592-6C7D-3816-3C1F-F0A43A94464A}"/>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61AB48E6-4253-957C-FAB5-F1916D4EE299}"/>
              </a:ext>
            </a:extLst>
          </p:cNvPr>
          <p:cNvSpPr>
            <a:spLocks noGrp="1"/>
          </p:cNvSpPr>
          <p:nvPr>
            <p:ph type="sldNum" sz="quarter" idx="12"/>
          </p:nvPr>
        </p:nvSpPr>
        <p:spPr/>
        <p:txBody>
          <a:bodyPr/>
          <a:lstStyle/>
          <a:p>
            <a:fld id="{389B9A95-A989-47C9-8173-1333E919B897}" type="slidenum">
              <a:rPr lang="de-DE" smtClean="0"/>
              <a:t>68</a:t>
            </a:fld>
            <a:endParaRPr lang="de-DE"/>
          </a:p>
        </p:txBody>
      </p:sp>
      <p:cxnSp>
        <p:nvCxnSpPr>
          <p:cNvPr id="6" name="Gerader Verbinder 5">
            <a:extLst>
              <a:ext uri="{FF2B5EF4-FFF2-40B4-BE49-F238E27FC236}">
                <a16:creationId xmlns:a16="http://schemas.microsoft.com/office/drawing/2014/main" id="{196457E7-F15F-2B41-DAD0-76966F1C7B0A}"/>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9ACB899A-0C18-8F86-F379-9B110CD88A02}"/>
              </a:ext>
            </a:extLst>
          </p:cNvPr>
          <p:cNvSpPr>
            <a:spLocks noGrp="1"/>
          </p:cNvSpPr>
          <p:nvPr>
            <p:ph type="title"/>
          </p:nvPr>
        </p:nvSpPr>
        <p:spPr>
          <a:xfrm>
            <a:off x="838200" y="0"/>
            <a:ext cx="10515600" cy="1325563"/>
          </a:xfrm>
        </p:spPr>
        <p:txBody>
          <a:bodyPr/>
          <a:lstStyle/>
          <a:p>
            <a:r>
              <a:rPr lang="de-DE" dirty="0">
                <a:latin typeface="Arial" panose="020B0604020202020204" pitchFamily="34" charset="0"/>
                <a:cs typeface="Arial" panose="020B0604020202020204" pitchFamily="34" charset="0"/>
              </a:rPr>
              <a:t>Literatur</a:t>
            </a:r>
          </a:p>
        </p:txBody>
      </p:sp>
    </p:spTree>
    <p:extLst>
      <p:ext uri="{BB962C8B-B14F-4D97-AF65-F5344CB8AC3E}">
        <p14:creationId xmlns:p14="http://schemas.microsoft.com/office/powerpoint/2010/main" val="79029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7B054D-B952-5038-377B-E995993DDB3F}"/>
              </a:ext>
            </a:extLst>
          </p:cNvPr>
          <p:cNvSpPr>
            <a:spLocks noGrp="1"/>
          </p:cNvSpPr>
          <p:nvPr>
            <p:ph type="title"/>
          </p:nvPr>
        </p:nvSpPr>
        <p:spPr>
          <a:xfrm>
            <a:off x="1072616" y="2914576"/>
            <a:ext cx="10381448" cy="1705550"/>
          </a:xfrm>
        </p:spPr>
        <p:txBody>
          <a:bodyPr/>
          <a:lstStyle/>
          <a:p>
            <a:pPr algn="ctr"/>
            <a:r>
              <a:rPr lang="de-DE" sz="3600" dirty="0">
                <a:solidFill>
                  <a:schemeClr val="tx1"/>
                </a:solidFill>
              </a:rPr>
              <a:t>Welche Diagnosen werden zur Zeit häufig bei </a:t>
            </a:r>
            <a:br>
              <a:rPr lang="de-DE" sz="3600" dirty="0">
                <a:solidFill>
                  <a:schemeClr val="tx1"/>
                </a:solidFill>
              </a:rPr>
            </a:br>
            <a:r>
              <a:rPr lang="de-DE" sz="3600" dirty="0">
                <a:solidFill>
                  <a:schemeClr val="tx1"/>
                </a:solidFill>
              </a:rPr>
              <a:t>Kindern und Jugendlichen diagnostiziert?</a:t>
            </a:r>
          </a:p>
        </p:txBody>
      </p:sp>
      <p:sp>
        <p:nvSpPr>
          <p:cNvPr id="5" name="Foliennummernplatzhalter 4">
            <a:extLst>
              <a:ext uri="{FF2B5EF4-FFF2-40B4-BE49-F238E27FC236}">
                <a16:creationId xmlns:a16="http://schemas.microsoft.com/office/drawing/2014/main" id="{AF8755EC-86F7-7B22-7433-D7270A3EC438}"/>
              </a:ext>
            </a:extLst>
          </p:cNvPr>
          <p:cNvSpPr>
            <a:spLocks noGrp="1"/>
          </p:cNvSpPr>
          <p:nvPr>
            <p:ph type="sldNum" sz="quarter" idx="11"/>
          </p:nvPr>
        </p:nvSpPr>
        <p:spPr/>
        <p:txBody>
          <a:bodyPr/>
          <a:lstStyle/>
          <a:p>
            <a:fld id="{389B9A95-A989-47C9-8173-1333E919B897}" type="slidenum">
              <a:rPr lang="de-DE" smtClean="0"/>
              <a:pPr/>
              <a:t>7</a:t>
            </a:fld>
            <a:endParaRPr lang="de-DE"/>
          </a:p>
        </p:txBody>
      </p:sp>
    </p:spTree>
    <p:extLst>
      <p:ext uri="{BB962C8B-B14F-4D97-AF65-F5344CB8AC3E}">
        <p14:creationId xmlns:p14="http://schemas.microsoft.com/office/powerpoint/2010/main" val="3277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EBEF042-75C2-5372-BAE3-D997A25419E5}"/>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Epidemiologie – Weltweit</a:t>
            </a:r>
          </a:p>
        </p:txBody>
      </p:sp>
      <p:sp>
        <p:nvSpPr>
          <p:cNvPr id="3" name="Inhaltsplatzhalter 2">
            <a:extLst>
              <a:ext uri="{FF2B5EF4-FFF2-40B4-BE49-F238E27FC236}">
                <a16:creationId xmlns:a16="http://schemas.microsoft.com/office/drawing/2014/main" id="{85C24BDA-0580-71DC-A3E1-317B970749F5}"/>
              </a:ext>
            </a:extLst>
          </p:cNvPr>
          <p:cNvSpPr>
            <a:spLocks noGrp="1"/>
          </p:cNvSpPr>
          <p:nvPr>
            <p:ph idx="1"/>
          </p:nvPr>
        </p:nvSpPr>
        <p:spPr>
          <a:xfrm>
            <a:off x="838200" y="1493447"/>
            <a:ext cx="10515600" cy="4667477"/>
          </a:xfrm>
        </p:spPr>
        <p:txBody>
          <a:bodyPr>
            <a:normAutofit/>
          </a:bodyPr>
          <a:lstStyle/>
          <a:p>
            <a:pPr marL="0" indent="0" algn="ctr">
              <a:lnSpc>
                <a:spcPct val="107000"/>
              </a:lnSpc>
              <a:buNone/>
            </a:pPr>
            <a:endParaRPr lang="de-DE" sz="1801" b="1"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514351" indent="-514351">
              <a:lnSpc>
                <a:spcPct val="107000"/>
              </a:lnSpc>
              <a:buFont typeface="+mj-lt"/>
              <a:buAutoNum type="arabicPeriod"/>
            </a:pPr>
            <a:r>
              <a:rPr lang="de-DE" sz="2000" b="1" dirty="0">
                <a:solidFill>
                  <a:srgbClr val="333333"/>
                </a:solidFill>
                <a:latin typeface="Arial" panose="020B0604020202020204" pitchFamily="34" charset="0"/>
                <a:ea typeface="Calibri" panose="020F0502020204030204" pitchFamily="34" charset="0"/>
                <a:cs typeface="Arial" panose="020B0604020202020204" pitchFamily="34" charset="0"/>
              </a:rPr>
              <a:t>Angststörungen</a:t>
            </a:r>
            <a:endParaRPr lang="de-DE" sz="2000" b="1" dirty="0">
              <a:latin typeface="Arial" panose="020B0604020202020204" pitchFamily="34" charset="0"/>
              <a:ea typeface="Calibri" panose="020F0502020204030204" pitchFamily="34" charset="0"/>
              <a:cs typeface="Arial" panose="020B0604020202020204" pitchFamily="34" charset="0"/>
            </a:endParaRPr>
          </a:p>
          <a:p>
            <a:pPr marL="514351" indent="-514351">
              <a:lnSpc>
                <a:spcPct val="107000"/>
              </a:lnSpc>
              <a:buFont typeface="+mj-lt"/>
              <a:buAutoNum type="arabicPeriod"/>
            </a:pPr>
            <a:r>
              <a:rPr lang="de-DE" sz="2000" b="1" dirty="0">
                <a:solidFill>
                  <a:srgbClr val="333333"/>
                </a:solidFill>
                <a:latin typeface="Arial" panose="020B0604020202020204" pitchFamily="34" charset="0"/>
                <a:ea typeface="Calibri" panose="020F0502020204030204" pitchFamily="34" charset="0"/>
                <a:cs typeface="Arial" panose="020B0604020202020204" pitchFamily="34" charset="0"/>
              </a:rPr>
              <a:t>externalisierende Störungen (St. Des Sozialverhaltens, Aggressivität) </a:t>
            </a:r>
            <a:endParaRPr lang="de-DE" sz="2000" b="1" dirty="0">
              <a:latin typeface="Arial" panose="020B0604020202020204" pitchFamily="34" charset="0"/>
              <a:ea typeface="Calibri" panose="020F0502020204030204" pitchFamily="34" charset="0"/>
              <a:cs typeface="Arial" panose="020B0604020202020204" pitchFamily="34" charset="0"/>
            </a:endParaRPr>
          </a:p>
          <a:p>
            <a:pPr marL="514351" indent="-514351">
              <a:lnSpc>
                <a:spcPct val="107000"/>
              </a:lnSpc>
              <a:buFont typeface="+mj-lt"/>
              <a:buAutoNum type="arabicPeriod"/>
            </a:pPr>
            <a:r>
              <a:rPr lang="de-DE" sz="2000" b="1" dirty="0">
                <a:solidFill>
                  <a:srgbClr val="333333"/>
                </a:solidFill>
                <a:latin typeface="Arial" panose="020B0604020202020204" pitchFamily="34" charset="0"/>
                <a:ea typeface="Calibri" panose="020F0502020204030204" pitchFamily="34" charset="0"/>
                <a:cs typeface="Arial" panose="020B0604020202020204" pitchFamily="34" charset="0"/>
              </a:rPr>
              <a:t>ADHS </a:t>
            </a:r>
            <a:endParaRPr lang="de-DE" sz="2000" b="1" dirty="0">
              <a:latin typeface="Arial" panose="020B0604020202020204" pitchFamily="34" charset="0"/>
              <a:ea typeface="Calibri" panose="020F0502020204030204" pitchFamily="34" charset="0"/>
              <a:cs typeface="Arial" panose="020B0604020202020204" pitchFamily="34" charset="0"/>
            </a:endParaRPr>
          </a:p>
          <a:p>
            <a:pPr marL="514351" indent="-514351">
              <a:lnSpc>
                <a:spcPct val="107000"/>
              </a:lnSpc>
              <a:buFont typeface="+mj-lt"/>
              <a:buAutoNum type="arabicPeriod"/>
            </a:pPr>
            <a:r>
              <a:rPr lang="de-DE" sz="2000" b="1" dirty="0">
                <a:solidFill>
                  <a:srgbClr val="333333"/>
                </a:solidFill>
                <a:latin typeface="Arial" panose="020B0604020202020204" pitchFamily="34" charset="0"/>
                <a:ea typeface="Calibri" panose="020F0502020204030204" pitchFamily="34" charset="0"/>
                <a:cs typeface="Arial" panose="020B0604020202020204" pitchFamily="34" charset="0"/>
              </a:rPr>
              <a:t>Emotionale Störungen</a:t>
            </a:r>
            <a:endParaRPr lang="de-DE" sz="2000" b="1" dirty="0">
              <a:latin typeface="Arial" panose="020B0604020202020204" pitchFamily="34" charset="0"/>
              <a:ea typeface="Calibri" panose="020F0502020204030204" pitchFamily="34" charset="0"/>
              <a:cs typeface="Arial" panose="020B0604020202020204" pitchFamily="34" charset="0"/>
            </a:endParaRPr>
          </a:p>
          <a:p>
            <a:pPr marL="514351" indent="-514351">
              <a:lnSpc>
                <a:spcPct val="107000"/>
              </a:lnSpc>
              <a:buFont typeface="+mj-lt"/>
              <a:buAutoNum type="arabicPeriod"/>
            </a:pPr>
            <a:r>
              <a:rPr lang="de-DE" sz="2000" dirty="0">
                <a:solidFill>
                  <a:srgbClr val="333333"/>
                </a:solidFill>
                <a:latin typeface="Arial" panose="020B0604020202020204" pitchFamily="34" charset="0"/>
                <a:ea typeface="Calibri" panose="020F0502020204030204" pitchFamily="34" charset="0"/>
                <a:cs typeface="Arial" panose="020B0604020202020204" pitchFamily="34" charset="0"/>
              </a:rPr>
              <a:t>(exklusive Substanzkonsum (BELLA Studie Deutschland ))</a:t>
            </a:r>
            <a:endParaRPr lang="de-DE" sz="2000" dirty="0">
              <a:latin typeface="Arial" panose="020B0604020202020204" pitchFamily="34" charset="0"/>
              <a:ea typeface="Calibri" panose="020F0502020204030204" pitchFamily="34" charset="0"/>
              <a:cs typeface="Arial" panose="020B0604020202020204" pitchFamily="34" charset="0"/>
            </a:endParaRPr>
          </a:p>
          <a:p>
            <a:pPr marL="514351" indent="-514351">
              <a:lnSpc>
                <a:spcPct val="107000"/>
              </a:lnSpc>
              <a:buFont typeface="+mj-lt"/>
              <a:buAutoNum type="arabicPeriod"/>
            </a:pPr>
            <a:r>
              <a:rPr lang="de-DE" sz="2000" dirty="0">
                <a:solidFill>
                  <a:srgbClr val="333333"/>
                </a:solidFill>
                <a:latin typeface="Arial" panose="020B0604020202020204" pitchFamily="34" charset="0"/>
                <a:ea typeface="Calibri" panose="020F0502020204030204" pitchFamily="34" charset="0"/>
                <a:cs typeface="Arial" panose="020B0604020202020204" pitchFamily="34" charset="0"/>
              </a:rPr>
              <a:t>(exklusive Anorexie, Bulimie, Binge Eating: Entwicklung; Prävalenz nimmt mit abnehmendem Alter zu [4])</a:t>
            </a:r>
            <a:endParaRPr lang="de-DE"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de-DE" sz="180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dirty="0" err="1"/>
              <a:t>Belfer</a:t>
            </a:r>
            <a:r>
              <a:rPr lang="en-US" sz="2000" dirty="0"/>
              <a:t> ML. et al 2008 [2]</a:t>
            </a:r>
          </a:p>
          <a:p>
            <a:pPr marL="0" indent="0">
              <a:buNone/>
            </a:pPr>
            <a:endParaRPr lang="de-DE" sz="1801" dirty="0">
              <a:latin typeface="Arial" panose="020B0604020202020204" pitchFamily="34" charset="0"/>
              <a:cs typeface="Arial" panose="020B0604020202020204" pitchFamily="34" charset="0"/>
            </a:endParaRPr>
          </a:p>
        </p:txBody>
      </p:sp>
      <p:sp>
        <p:nvSpPr>
          <p:cNvPr id="2" name="Fußzeilenplatzhalter 1">
            <a:extLst>
              <a:ext uri="{FF2B5EF4-FFF2-40B4-BE49-F238E27FC236}">
                <a16:creationId xmlns:a16="http://schemas.microsoft.com/office/drawing/2014/main" id="{A00DEDA9-FDC6-FF33-0BD2-76CB4C893701}"/>
              </a:ext>
            </a:extLst>
          </p:cNvPr>
          <p:cNvSpPr>
            <a:spLocks noGrp="1"/>
          </p:cNvSpPr>
          <p:nvPr>
            <p:ph type="ftr" sz="quarter" idx="11"/>
          </p:nvPr>
        </p:nvSpPr>
        <p:spPr/>
        <p:txBody>
          <a:bodyPr/>
          <a:lstStyle/>
          <a:p>
            <a:r>
              <a:rPr lang="de-DE"/>
              <a:t>Landesklinikum Mauer Kinder- und Jugendpsychiatrie und Psychosomatik</a:t>
            </a:r>
          </a:p>
        </p:txBody>
      </p:sp>
      <p:sp>
        <p:nvSpPr>
          <p:cNvPr id="5" name="Foliennummernplatzhalter 4">
            <a:extLst>
              <a:ext uri="{FF2B5EF4-FFF2-40B4-BE49-F238E27FC236}">
                <a16:creationId xmlns:a16="http://schemas.microsoft.com/office/drawing/2014/main" id="{BC5FE096-EFB0-AA6A-4161-1174C829F996}"/>
              </a:ext>
            </a:extLst>
          </p:cNvPr>
          <p:cNvSpPr>
            <a:spLocks noGrp="1"/>
          </p:cNvSpPr>
          <p:nvPr>
            <p:ph type="sldNum" sz="quarter" idx="12"/>
          </p:nvPr>
        </p:nvSpPr>
        <p:spPr/>
        <p:txBody>
          <a:bodyPr/>
          <a:lstStyle/>
          <a:p>
            <a:fld id="{389B9A95-A989-47C9-8173-1333E919B897}" type="slidenum">
              <a:rPr lang="de-DE" smtClean="0"/>
              <a:t>8</a:t>
            </a:fld>
            <a:endParaRPr lang="de-DE"/>
          </a:p>
        </p:txBody>
      </p:sp>
      <p:cxnSp>
        <p:nvCxnSpPr>
          <p:cNvPr id="6" name="Gerader Verbinder 5">
            <a:extLst>
              <a:ext uri="{FF2B5EF4-FFF2-40B4-BE49-F238E27FC236}">
                <a16:creationId xmlns:a16="http://schemas.microsoft.com/office/drawing/2014/main" id="{72A5CAAB-C72D-86EB-AD97-47DFD5DA599E}"/>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4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5D2EEAE-541F-0041-56FE-E7D4DE516E39}"/>
              </a:ext>
            </a:extLst>
          </p:cNvPr>
          <p:cNvSpPr>
            <a:spLocks noGrp="1"/>
          </p:cNvSpPr>
          <p:nvPr>
            <p:ph idx="1"/>
          </p:nvPr>
        </p:nvSpPr>
        <p:spPr>
          <a:xfrm>
            <a:off x="838196" y="1690691"/>
            <a:ext cx="10515600" cy="4351338"/>
          </a:xfrm>
        </p:spPr>
        <p:txBody>
          <a:bodyPr>
            <a:normAutofit fontScale="92500" lnSpcReduction="10000"/>
          </a:bodyPr>
          <a:lstStyle/>
          <a:p>
            <a:endParaRPr lang="de-DE" sz="1801" dirty="0">
              <a:solidFill>
                <a:srgbClr val="333333"/>
              </a:solidFill>
              <a:latin typeface="Arial" panose="020B0604020202020204" pitchFamily="34" charset="0"/>
              <a:ea typeface="Calibri" panose="020F0502020204030204" pitchFamily="34" charset="0"/>
              <a:cs typeface="Arial" panose="020B0604020202020204" pitchFamily="34" charset="0"/>
            </a:endParaRPr>
          </a:p>
          <a:p>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41 Arbeiten  (1985 – 2012): 4 größten psych. Störungsgruppen</a:t>
            </a:r>
            <a:endParaRPr lang="de-DE" sz="2200" dirty="0">
              <a:latin typeface="Arial" panose="020B0604020202020204" pitchFamily="34" charset="0"/>
              <a:ea typeface="Calibri" panose="020F0502020204030204" pitchFamily="34" charset="0"/>
              <a:cs typeface="Arial" panose="020B0604020202020204" pitchFamily="34" charset="0"/>
            </a:endParaRPr>
          </a:p>
          <a:p>
            <a:pPr marL="342899" indent="-342899">
              <a:lnSpc>
                <a:spcPct val="107000"/>
              </a:lnSpc>
              <a:buFont typeface="Symbol" panose="05050102010706020507" pitchFamily="18" charset="2"/>
              <a:buChar char=""/>
            </a:pPr>
            <a:r>
              <a:rPr lang="de-DE" sz="2200" b="1" dirty="0">
                <a:solidFill>
                  <a:srgbClr val="333333"/>
                </a:solidFill>
                <a:latin typeface="Arial" panose="020B0604020202020204" pitchFamily="34" charset="0"/>
                <a:ea typeface="Calibri" panose="020F0502020204030204" pitchFamily="34" charset="0"/>
                <a:cs typeface="Arial" panose="020B0604020202020204" pitchFamily="34" charset="0"/>
              </a:rPr>
              <a:t>Angststörungen:  </a:t>
            </a:r>
            <a:r>
              <a:rPr lang="en-GB" sz="2200" dirty="0">
                <a:latin typeface="Arial" panose="020B0604020202020204" pitchFamily="34" charset="0"/>
                <a:ea typeface="Calibri" panose="020F0502020204030204" pitchFamily="34" charset="0"/>
                <a:cs typeface="Arial" panose="020B0604020202020204" pitchFamily="34" charset="0"/>
              </a:rPr>
              <a:t>6,5 % </a:t>
            </a:r>
          </a:p>
          <a:p>
            <a:pPr marL="342899" indent="-342899">
              <a:lnSpc>
                <a:spcPct val="107000"/>
              </a:lnSpc>
              <a:buFont typeface="Symbol" panose="05050102010706020507" pitchFamily="18" charset="2"/>
              <a:buChar char=""/>
            </a:pPr>
            <a:r>
              <a:rPr lang="de-DE" sz="2200" b="1" dirty="0">
                <a:solidFill>
                  <a:srgbClr val="333333"/>
                </a:solidFill>
                <a:latin typeface="Arial" panose="020B0604020202020204" pitchFamily="34" charset="0"/>
                <a:ea typeface="Calibri" panose="020F0502020204030204" pitchFamily="34" charset="0"/>
                <a:cs typeface="Arial" panose="020B0604020202020204" pitchFamily="34" charset="0"/>
              </a:rPr>
              <a:t>externalisierende Störungen</a:t>
            </a:r>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GB" sz="2200" dirty="0">
                <a:latin typeface="Arial" panose="020B0604020202020204" pitchFamily="34" charset="0"/>
                <a:ea typeface="Calibri" panose="020F0502020204030204" pitchFamily="34" charset="0"/>
                <a:cs typeface="Arial" panose="020B0604020202020204" pitchFamily="34" charset="0"/>
              </a:rPr>
              <a:t>5,7 % </a:t>
            </a:r>
          </a:p>
          <a:p>
            <a:pPr marL="342899" indent="-342899">
              <a:lnSpc>
                <a:spcPct val="107000"/>
              </a:lnSpc>
              <a:buFont typeface="Symbol" panose="05050102010706020507" pitchFamily="18" charset="2"/>
              <a:buChar char=""/>
            </a:pPr>
            <a:r>
              <a:rPr lang="de-DE" sz="2200" b="1" dirty="0">
                <a:solidFill>
                  <a:srgbClr val="333333"/>
                </a:solidFill>
                <a:latin typeface="Arial" panose="020B0604020202020204" pitchFamily="34" charset="0"/>
                <a:ea typeface="Calibri" panose="020F0502020204030204" pitchFamily="34" charset="0"/>
                <a:cs typeface="Arial" panose="020B0604020202020204" pitchFamily="34" charset="0"/>
              </a:rPr>
              <a:t>ADHS: </a:t>
            </a:r>
            <a:r>
              <a:rPr lang="en-GB" sz="2200" dirty="0">
                <a:latin typeface="Arial" panose="020B0604020202020204" pitchFamily="34" charset="0"/>
                <a:ea typeface="Calibri" panose="020F0502020204030204" pitchFamily="34" charset="0"/>
                <a:cs typeface="Arial" panose="020B0604020202020204" pitchFamily="34" charset="0"/>
              </a:rPr>
              <a:t>3,4 % </a:t>
            </a:r>
          </a:p>
          <a:p>
            <a:pPr marL="342899" indent="-342899">
              <a:lnSpc>
                <a:spcPct val="107000"/>
              </a:lnSpc>
              <a:buFont typeface="Symbol" panose="05050102010706020507" pitchFamily="18" charset="2"/>
              <a:buChar char=""/>
            </a:pPr>
            <a:r>
              <a:rPr lang="de-DE" sz="2200" b="1" dirty="0">
                <a:solidFill>
                  <a:srgbClr val="333333"/>
                </a:solidFill>
                <a:latin typeface="Arial" panose="020B0604020202020204" pitchFamily="34" charset="0"/>
                <a:ea typeface="Calibri" panose="020F0502020204030204" pitchFamily="34" charset="0"/>
                <a:cs typeface="Arial" panose="020B0604020202020204" pitchFamily="34" charset="0"/>
              </a:rPr>
              <a:t>Emotionale Störungen: </a:t>
            </a:r>
            <a:r>
              <a:rPr lang="en-GB" sz="2200" dirty="0">
                <a:latin typeface="Arial" panose="020B0604020202020204" pitchFamily="34" charset="0"/>
                <a:ea typeface="Calibri" panose="020F0502020204030204" pitchFamily="34" charset="0"/>
                <a:cs typeface="Arial" panose="020B0604020202020204" pitchFamily="34" charset="0"/>
              </a:rPr>
              <a:t>2,6 % </a:t>
            </a:r>
          </a:p>
          <a:p>
            <a:pPr marL="342899" indent="-342899">
              <a:lnSpc>
                <a:spcPct val="107000"/>
              </a:lnSpc>
              <a:buFont typeface="Symbol" panose="05050102010706020507" pitchFamily="18" charset="2"/>
              <a:buChar char=""/>
            </a:pPr>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Gemittelte </a:t>
            </a:r>
            <a:r>
              <a:rPr lang="de-DE" sz="2200" dirty="0" err="1">
                <a:solidFill>
                  <a:srgbClr val="333333"/>
                </a:solidFill>
                <a:latin typeface="Arial" panose="020B0604020202020204" pitchFamily="34" charset="0"/>
                <a:ea typeface="Calibri" panose="020F0502020204030204" pitchFamily="34" charset="0"/>
                <a:cs typeface="Arial" panose="020B0604020202020204" pitchFamily="34" charset="0"/>
              </a:rPr>
              <a:t>Präv</a:t>
            </a:r>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 Über alle Kategorien: 13,4 %</a:t>
            </a:r>
            <a:endParaRPr lang="de-DE"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90 000 Jugendliche</a:t>
            </a:r>
            <a:endParaRPr lang="de-DE"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200" dirty="0">
                <a:solidFill>
                  <a:srgbClr val="333333"/>
                </a:solidFill>
                <a:latin typeface="Arial" panose="020B0604020202020204" pitchFamily="34" charset="0"/>
                <a:ea typeface="Calibri" panose="020F0502020204030204" pitchFamily="34" charset="0"/>
                <a:cs typeface="Arial" panose="020B0604020202020204" pitchFamily="34" charset="0"/>
              </a:rPr>
              <a:t>27 Länder</a:t>
            </a:r>
          </a:p>
          <a:p>
            <a:pPr marL="0" indent="0">
              <a:lnSpc>
                <a:spcPct val="107000"/>
              </a:lnSpc>
              <a:spcAft>
                <a:spcPts val="800"/>
              </a:spcAft>
              <a:buNone/>
            </a:pPr>
            <a:r>
              <a:rPr lang="en-GB" sz="1800" dirty="0" err="1">
                <a:latin typeface="Arial" panose="020B0604020202020204" pitchFamily="34" charset="0"/>
                <a:ea typeface="Calibri" panose="020F0502020204030204" pitchFamily="34" charset="0"/>
                <a:cs typeface="Arial" panose="020B0604020202020204" pitchFamily="34" charset="0"/>
              </a:rPr>
              <a:t>Polanczyk</a:t>
            </a:r>
            <a:r>
              <a:rPr lang="en-GB" sz="1800" dirty="0">
                <a:latin typeface="Arial" panose="020B0604020202020204" pitchFamily="34" charset="0"/>
                <a:ea typeface="Calibri" panose="020F0502020204030204" pitchFamily="34" charset="0"/>
                <a:cs typeface="Arial" panose="020B0604020202020204" pitchFamily="34" charset="0"/>
              </a:rPr>
              <a:t> </a:t>
            </a:r>
            <a:r>
              <a:rPr lang="en-GB" sz="1800" dirty="0" err="1">
                <a:latin typeface="Arial" panose="020B0604020202020204" pitchFamily="34" charset="0"/>
                <a:ea typeface="Calibri" panose="020F0502020204030204" pitchFamily="34" charset="0"/>
                <a:cs typeface="Arial" panose="020B0604020202020204" pitchFamily="34" charset="0"/>
              </a:rPr>
              <a:t>Gv</a:t>
            </a:r>
            <a:r>
              <a:rPr lang="en-GB" sz="1800" dirty="0">
                <a:latin typeface="Arial" panose="020B0604020202020204" pitchFamily="34" charset="0"/>
                <a:ea typeface="Calibri" panose="020F0502020204030204" pitchFamily="34" charset="0"/>
                <a:cs typeface="Arial" panose="020B0604020202020204" pitchFamily="34" charset="0"/>
              </a:rPr>
              <a:t> et al. 2015 [8] </a:t>
            </a:r>
          </a:p>
          <a:p>
            <a:pPr marL="0" indent="0">
              <a:lnSpc>
                <a:spcPct val="107000"/>
              </a:lnSpc>
              <a:spcAft>
                <a:spcPts val="800"/>
              </a:spcAft>
              <a:buNone/>
            </a:pPr>
            <a:endParaRPr lang="de-DE" sz="1801"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2" name="Fußzeilenplatzhalter 1">
            <a:extLst>
              <a:ext uri="{FF2B5EF4-FFF2-40B4-BE49-F238E27FC236}">
                <a16:creationId xmlns:a16="http://schemas.microsoft.com/office/drawing/2014/main" id="{06E47DCA-AC20-F53D-9B91-361E206B2398}"/>
              </a:ext>
            </a:extLst>
          </p:cNvPr>
          <p:cNvSpPr>
            <a:spLocks noGrp="1"/>
          </p:cNvSpPr>
          <p:nvPr>
            <p:ph type="ftr" sz="quarter" idx="11"/>
          </p:nvPr>
        </p:nvSpPr>
        <p:spPr/>
        <p:txBody>
          <a:bodyPr/>
          <a:lstStyle/>
          <a:p>
            <a:r>
              <a:rPr lang="de-DE"/>
              <a:t>Landesklinikum Mauer Kinder- und Jugendpsychiatrie und Psychosomatik</a:t>
            </a:r>
          </a:p>
        </p:txBody>
      </p:sp>
      <p:sp>
        <p:nvSpPr>
          <p:cNvPr id="4" name="Foliennummernplatzhalter 3">
            <a:extLst>
              <a:ext uri="{FF2B5EF4-FFF2-40B4-BE49-F238E27FC236}">
                <a16:creationId xmlns:a16="http://schemas.microsoft.com/office/drawing/2014/main" id="{EA055DF3-54EB-22D8-1D55-4EB6CDF36713}"/>
              </a:ext>
            </a:extLst>
          </p:cNvPr>
          <p:cNvSpPr>
            <a:spLocks noGrp="1"/>
          </p:cNvSpPr>
          <p:nvPr>
            <p:ph type="sldNum" sz="quarter" idx="12"/>
          </p:nvPr>
        </p:nvSpPr>
        <p:spPr/>
        <p:txBody>
          <a:bodyPr/>
          <a:lstStyle/>
          <a:p>
            <a:fld id="{389B9A95-A989-47C9-8173-1333E919B897}" type="slidenum">
              <a:rPr lang="de-DE" smtClean="0"/>
              <a:t>9</a:t>
            </a:fld>
            <a:endParaRPr lang="de-DE"/>
          </a:p>
        </p:txBody>
      </p:sp>
      <p:cxnSp>
        <p:nvCxnSpPr>
          <p:cNvPr id="5" name="Gerader Verbinder 4">
            <a:extLst>
              <a:ext uri="{FF2B5EF4-FFF2-40B4-BE49-F238E27FC236}">
                <a16:creationId xmlns:a16="http://schemas.microsoft.com/office/drawing/2014/main" id="{F9D3163C-926A-832B-FEC9-1C10BD9F3CF8}"/>
              </a:ext>
            </a:extLst>
          </p:cNvPr>
          <p:cNvCxnSpPr/>
          <p:nvPr/>
        </p:nvCxnSpPr>
        <p:spPr>
          <a:xfrm>
            <a:off x="264695" y="6356354"/>
            <a:ext cx="1166261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07ADD891-6F9D-475D-193F-D81C362C89BD}"/>
              </a:ext>
            </a:extLst>
          </p:cNvPr>
          <p:cNvSpPr>
            <a:spLocks noGrp="1"/>
          </p:cNvSpPr>
          <p:nvPr>
            <p:ph type="title"/>
          </p:nvPr>
        </p:nvSpPr>
        <p:spPr>
          <a:xfrm>
            <a:off x="838204" y="365128"/>
            <a:ext cx="10515600" cy="1325563"/>
          </a:xfrm>
        </p:spPr>
        <p:txBody>
          <a:bodyPr/>
          <a:lstStyle/>
          <a:p>
            <a:r>
              <a:rPr lang="de-DE" dirty="0">
                <a:latin typeface="Arial" panose="020B0604020202020204" pitchFamily="34" charset="0"/>
                <a:cs typeface="Arial" panose="020B0604020202020204" pitchFamily="34" charset="0"/>
              </a:rPr>
              <a:t>Epidemiologie – Weltweit</a:t>
            </a:r>
          </a:p>
        </p:txBody>
      </p:sp>
    </p:spTree>
    <p:extLst>
      <p:ext uri="{BB962C8B-B14F-4D97-AF65-F5344CB8AC3E}">
        <p14:creationId xmlns:p14="http://schemas.microsoft.com/office/powerpoint/2010/main" val="7457425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reas">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8088</Words>
  <Application>Microsoft Office PowerPoint</Application>
  <PresentationFormat>Breitbild</PresentationFormat>
  <Paragraphs>977</Paragraphs>
  <Slides>68</Slides>
  <Notes>53</Notes>
  <HiddenSlides>4</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68</vt:i4>
      </vt:variant>
    </vt:vector>
  </HeadingPairs>
  <TitlesOfParts>
    <vt:vector size="78" baseType="lpstr">
      <vt:lpstr>-apple-system</vt:lpstr>
      <vt:lpstr>Arial</vt:lpstr>
      <vt:lpstr>Avenir Book</vt:lpstr>
      <vt:lpstr>Calibri</vt:lpstr>
      <vt:lpstr>Calibri Light</vt:lpstr>
      <vt:lpstr>Segoe UI</vt:lpstr>
      <vt:lpstr>Source Sans Pro</vt:lpstr>
      <vt:lpstr>Symbol</vt:lpstr>
      <vt:lpstr>Office</vt:lpstr>
      <vt:lpstr>Standarddesign</vt:lpstr>
      <vt:lpstr>PowerPoint-Präsentation</vt:lpstr>
      <vt:lpstr>PowerPoint-Präsentation</vt:lpstr>
      <vt:lpstr>PowerPoint-Präsentation</vt:lpstr>
      <vt:lpstr>PowerPoint-Präsentation</vt:lpstr>
      <vt:lpstr>„gestört-normal-verrückt?“ </vt:lpstr>
      <vt:lpstr>Themen </vt:lpstr>
      <vt:lpstr>Welche Diagnosen werden zur Zeit häufig bei  Kindern und Jugendlichen diagnostiziert?</vt:lpstr>
      <vt:lpstr>Epidemiologie – Weltweit</vt:lpstr>
      <vt:lpstr>Epidemiologie – Weltweit</vt:lpstr>
      <vt:lpstr>PowerPoint-Präsentation</vt:lpstr>
      <vt:lpstr>Kinder- und Jugendbericht - Österreich</vt:lpstr>
      <vt:lpstr>PowerPoint-Präsentation</vt:lpstr>
      <vt:lpstr>PowerPoint-Präsentation</vt:lpstr>
      <vt:lpstr>PowerPoint-Präsentation</vt:lpstr>
      <vt:lpstr>PowerPoint-Präsentation</vt:lpstr>
      <vt:lpstr>Kinder- und Jugendbericht - Österreich</vt:lpstr>
      <vt:lpstr>Achtung </vt:lpstr>
      <vt:lpstr>Achtung </vt:lpstr>
      <vt:lpstr>Zusammenfassung </vt:lpstr>
      <vt:lpstr>Welche Ursachen könnte eine erhöhte/verringerte Anzahl der Diagnosen haben?</vt:lpstr>
      <vt:lpstr>PowerPoint-Präsentation</vt:lpstr>
      <vt:lpstr>PowerPoint-Präsentation</vt:lpstr>
      <vt:lpstr>PowerPoint-Präsentation</vt:lpstr>
      <vt:lpstr>PowerPoint-Präsentation</vt:lpstr>
      <vt:lpstr> </vt:lpstr>
      <vt:lpstr> </vt:lpstr>
      <vt:lpstr>PowerPoint-Präsentation</vt:lpstr>
      <vt:lpstr>Werden es generell mehr oder wird mehr diagnostiziert?</vt:lpstr>
      <vt:lpstr>Epidemiologie – „Mehr oder Weniger“ Diagnosen ?</vt:lpstr>
      <vt:lpstr>PowerPoint-Präsentation</vt:lpstr>
      <vt:lpstr>Epidemiologie – Corona </vt:lpstr>
      <vt:lpstr>Epidemiologie – Corona </vt:lpstr>
      <vt:lpstr>Epidemiologie – „Mehr oder Weniger“ Diagnosen ?</vt:lpstr>
      <vt:lpstr>Epidemiologie – „Mehr oder Weniger“ Diagnosen ?</vt:lpstr>
      <vt:lpstr>Epidemiologie – „Mehr oder Weniger“ Diagnosen ?</vt:lpstr>
      <vt:lpstr>Es scheint so, dass manche Kinder und Jugendliche regelrecht nach Diagnosen verlangen, Warum?</vt:lpstr>
      <vt:lpstr>Krankheitsgewinn</vt:lpstr>
      <vt:lpstr>PowerPoint-Präsentation</vt:lpstr>
      <vt:lpstr>Motive</vt:lpstr>
      <vt:lpstr>Achtung Stigmatisierung</vt:lpstr>
      <vt:lpstr>Die eigene Brille: Fundamentaler Attributionsfehler!</vt:lpstr>
      <vt:lpstr>Was darf noch als normal gelten und wann beginnt eine Störung?   Ist jedes Symptom einer Diagnose würdig ?   </vt:lpstr>
      <vt:lpstr>Normale Entwicklung (– Psychopathologie)  </vt:lpstr>
      <vt:lpstr>Normale Entwicklung (– Psychopathologie)  </vt:lpstr>
      <vt:lpstr>Normale Entwicklung (– Psychopathologie)  </vt:lpstr>
      <vt:lpstr>BSP Veränderungen im Schlafverhalten </vt:lpstr>
      <vt:lpstr>Falsche Vorstellung/Darstellung!!!</vt:lpstr>
      <vt:lpstr>Entwicklungsaufgaben</vt:lpstr>
      <vt:lpstr>ÄNGSTE  - Was ist Normal ?! </vt:lpstr>
      <vt:lpstr>Scheitern an Entwicklungsaufgaben </vt:lpstr>
      <vt:lpstr> </vt:lpstr>
      <vt:lpstr>(Normale Entwicklung –) Psychopathologie </vt:lpstr>
      <vt:lpstr>(Normale Entwicklung –) Psychopathologie </vt:lpstr>
      <vt:lpstr>DSM - V</vt:lpstr>
      <vt:lpstr>Aspekte der Teilhabebeeinträchtigung</vt:lpstr>
      <vt:lpstr>MAD – Multiaxiales Diagnostikum</vt:lpstr>
      <vt:lpstr>Ist jedes Symptom gleich einer Diagnose würdig?</vt:lpstr>
      <vt:lpstr>Diagnosen</vt:lpstr>
      <vt:lpstr>Wie können und sollen wir als professionelle Helfer:innen mit den uns anvertrauten Kinder und Jugendlichen und den präsentierten Symptomen umgehen?  Alle zur Psychotherapie schicken oder in die Psychiatrie?   Diagnostik anstreben, Diagnosen ignorieren oder ganz anders ansetzen?   </vt:lpstr>
      <vt:lpstr>Was tun - Generell</vt:lpstr>
      <vt:lpstr>Was tun - Generell</vt:lpstr>
      <vt:lpstr>Was tun - Generell</vt:lpstr>
      <vt:lpstr>Was tun – BSP Schule </vt:lpstr>
      <vt:lpstr>Take Home Message </vt:lpstr>
      <vt:lpstr>Danke für Ihre Aufmerksamkeit </vt:lpstr>
      <vt:lpstr>Literatur</vt:lpstr>
      <vt:lpstr>Literatur</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Sven Dum</dc:creator>
  <cp:lastModifiedBy>Michaela Naber</cp:lastModifiedBy>
  <cp:revision>291</cp:revision>
  <dcterms:created xsi:type="dcterms:W3CDTF">2023-07-07T13:10:01Z</dcterms:created>
  <dcterms:modified xsi:type="dcterms:W3CDTF">2023-10-25T07:01:03Z</dcterms:modified>
</cp:coreProperties>
</file>